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notesMasterIdLst>
    <p:notesMasterId r:id="rId374"/>
  </p:notesMasterIdLst>
  <p:handoutMasterIdLst>
    <p:handoutMasterId r:id="rId375"/>
  </p:handoutMasterIdLst>
  <p:sldIdLst>
    <p:sldId id="256" r:id="rId4"/>
    <p:sldId id="257" r:id="rId5"/>
    <p:sldId id="258" r:id="rId6"/>
    <p:sldId id="1000" r:id="rId7"/>
    <p:sldId id="1337" r:id="rId8"/>
    <p:sldId id="1002" r:id="rId9"/>
    <p:sldId id="1003" r:id="rId10"/>
    <p:sldId id="1004" r:id="rId11"/>
    <p:sldId id="1005" r:id="rId12"/>
    <p:sldId id="1006" r:id="rId13"/>
    <p:sldId id="1007" r:id="rId14"/>
    <p:sldId id="1008" r:id="rId15"/>
    <p:sldId id="1009" r:id="rId16"/>
    <p:sldId id="1010" r:id="rId17"/>
    <p:sldId id="1011" r:id="rId18"/>
    <p:sldId id="1012" r:id="rId19"/>
    <p:sldId id="1013" r:id="rId20"/>
    <p:sldId id="1014" r:id="rId21"/>
    <p:sldId id="1015" r:id="rId22"/>
    <p:sldId id="1016" r:id="rId23"/>
    <p:sldId id="1250" r:id="rId24"/>
    <p:sldId id="1251" r:id="rId25"/>
    <p:sldId id="1269" r:id="rId26"/>
    <p:sldId id="1271" r:id="rId27"/>
    <p:sldId id="1321" r:id="rId28"/>
    <p:sldId id="1322" r:id="rId29"/>
    <p:sldId id="1017" r:id="rId30"/>
    <p:sldId id="1275" r:id="rId31"/>
    <p:sldId id="1276" r:id="rId32"/>
    <p:sldId id="1277" r:id="rId33"/>
    <p:sldId id="1272" r:id="rId34"/>
    <p:sldId id="1278" r:id="rId35"/>
    <p:sldId id="1279" r:id="rId36"/>
    <p:sldId id="1280" r:id="rId37"/>
    <p:sldId id="1281" r:id="rId38"/>
    <p:sldId id="1282" r:id="rId39"/>
    <p:sldId id="1317" r:id="rId40"/>
    <p:sldId id="1318" r:id="rId41"/>
    <p:sldId id="1215" r:id="rId42"/>
    <p:sldId id="1216" r:id="rId43"/>
    <p:sldId id="1206" r:id="rId44"/>
    <p:sldId id="1207" r:id="rId45"/>
    <p:sldId id="1208" r:id="rId46"/>
    <p:sldId id="1209" r:id="rId47"/>
    <p:sldId id="1210" r:id="rId48"/>
    <p:sldId id="1211" r:id="rId49"/>
    <p:sldId id="1212" r:id="rId50"/>
    <p:sldId id="1213" r:id="rId51"/>
    <p:sldId id="1214" r:id="rId52"/>
    <p:sldId id="632" r:id="rId53"/>
    <p:sldId id="900" r:id="rId54"/>
    <p:sldId id="901" r:id="rId55"/>
    <p:sldId id="902" r:id="rId56"/>
    <p:sldId id="903" r:id="rId57"/>
    <p:sldId id="904" r:id="rId58"/>
    <p:sldId id="1255" r:id="rId59"/>
    <p:sldId id="1256" r:id="rId60"/>
    <p:sldId id="1217" r:id="rId61"/>
    <p:sldId id="1377" r:id="rId62"/>
    <p:sldId id="1116" r:id="rId63"/>
    <p:sldId id="1117" r:id="rId64"/>
    <p:sldId id="741" r:id="rId65"/>
    <p:sldId id="742" r:id="rId66"/>
    <p:sldId id="1118" r:id="rId67"/>
    <p:sldId id="1119" r:id="rId68"/>
    <p:sldId id="1120" r:id="rId69"/>
    <p:sldId id="1121" r:id="rId70"/>
    <p:sldId id="748" r:id="rId71"/>
    <p:sldId id="1122" r:id="rId72"/>
    <p:sldId id="749" r:id="rId73"/>
    <p:sldId id="751" r:id="rId74"/>
    <p:sldId id="754" r:id="rId75"/>
    <p:sldId id="755" r:id="rId76"/>
    <p:sldId id="752" r:id="rId77"/>
    <p:sldId id="756" r:id="rId78"/>
    <p:sldId id="757" r:id="rId79"/>
    <p:sldId id="758" r:id="rId80"/>
    <p:sldId id="759" r:id="rId81"/>
    <p:sldId id="760" r:id="rId82"/>
    <p:sldId id="761" r:id="rId83"/>
    <p:sldId id="1324" r:id="rId84"/>
    <p:sldId id="1325" r:id="rId85"/>
    <p:sldId id="1408" r:id="rId86"/>
    <p:sldId id="1409" r:id="rId87"/>
    <p:sldId id="1323" r:id="rId88"/>
    <p:sldId id="763" r:id="rId89"/>
    <p:sldId id="762" r:id="rId90"/>
    <p:sldId id="764" r:id="rId91"/>
    <p:sldId id="765" r:id="rId92"/>
    <p:sldId id="1132" r:id="rId93"/>
    <p:sldId id="1133" r:id="rId94"/>
    <p:sldId id="1134" r:id="rId95"/>
    <p:sldId id="1135" r:id="rId96"/>
    <p:sldId id="1126" r:id="rId97"/>
    <p:sldId id="1127" r:id="rId98"/>
    <p:sldId id="1128" r:id="rId99"/>
    <p:sldId id="1129" r:id="rId100"/>
    <p:sldId id="1130" r:id="rId101"/>
    <p:sldId id="1131" r:id="rId102"/>
    <p:sldId id="1136" r:id="rId103"/>
    <p:sldId id="1137" r:id="rId104"/>
    <p:sldId id="1138" r:id="rId105"/>
    <p:sldId id="1367" r:id="rId106"/>
    <p:sldId id="1149" r:id="rId107"/>
    <p:sldId id="1366" r:id="rId108"/>
    <p:sldId id="1368" r:id="rId109"/>
    <p:sldId id="1369" r:id="rId110"/>
    <p:sldId id="1370" r:id="rId111"/>
    <p:sldId id="1371" r:id="rId112"/>
    <p:sldId id="1373" r:id="rId113"/>
    <p:sldId id="1372" r:id="rId114"/>
    <p:sldId id="1177" r:id="rId115"/>
    <p:sldId id="1143" r:id="rId116"/>
    <p:sldId id="1176" r:id="rId117"/>
    <p:sldId id="1257" r:id="rId118"/>
    <p:sldId id="1150" r:id="rId119"/>
    <p:sldId id="1178" r:id="rId120"/>
    <p:sldId id="1258" r:id="rId121"/>
    <p:sldId id="1152" r:id="rId122"/>
    <p:sldId id="1410" r:id="rId123"/>
    <p:sldId id="1154" r:id="rId124"/>
    <p:sldId id="1155" r:id="rId125"/>
    <p:sldId id="1156" r:id="rId126"/>
    <p:sldId id="1157" r:id="rId127"/>
    <p:sldId id="1158" r:id="rId128"/>
    <p:sldId id="1159" r:id="rId129"/>
    <p:sldId id="1160" r:id="rId130"/>
    <p:sldId id="1161" r:id="rId131"/>
    <p:sldId id="1162" r:id="rId132"/>
    <p:sldId id="1163" r:id="rId133"/>
    <p:sldId id="1411" r:id="rId134"/>
    <p:sldId id="1183" r:id="rId135"/>
    <p:sldId id="1164" r:id="rId136"/>
    <p:sldId id="1182" r:id="rId137"/>
    <p:sldId id="1261" r:id="rId138"/>
    <p:sldId id="1260" r:id="rId139"/>
    <p:sldId id="1259" r:id="rId140"/>
    <p:sldId id="1200" r:id="rId141"/>
    <p:sldId id="1191" r:id="rId142"/>
    <p:sldId id="1192" r:id="rId143"/>
    <p:sldId id="1194" r:id="rId144"/>
    <p:sldId id="1193" r:id="rId145"/>
    <p:sldId id="1195" r:id="rId146"/>
    <p:sldId id="1196" r:id="rId147"/>
    <p:sldId id="1172" r:id="rId148"/>
    <p:sldId id="1197" r:id="rId149"/>
    <p:sldId id="1198" r:id="rId150"/>
    <p:sldId id="1327" r:id="rId151"/>
    <p:sldId id="1374" r:id="rId152"/>
    <p:sldId id="1378" r:id="rId153"/>
    <p:sldId id="1218" r:id="rId154"/>
    <p:sldId id="1123" r:id="rId155"/>
    <p:sldId id="777" r:id="rId156"/>
    <p:sldId id="778" r:id="rId157"/>
    <p:sldId id="779" r:id="rId158"/>
    <p:sldId id="780" r:id="rId159"/>
    <p:sldId id="781" r:id="rId160"/>
    <p:sldId id="782" r:id="rId161"/>
    <p:sldId id="783" r:id="rId162"/>
    <p:sldId id="784" r:id="rId163"/>
    <p:sldId id="1302" r:id="rId164"/>
    <p:sldId id="1303" r:id="rId165"/>
    <p:sldId id="1304" r:id="rId166"/>
    <p:sldId id="1305" r:id="rId167"/>
    <p:sldId id="785" r:id="rId168"/>
    <p:sldId id="776" r:id="rId169"/>
    <p:sldId id="1309" r:id="rId170"/>
    <p:sldId id="786" r:id="rId171"/>
    <p:sldId id="1310" r:id="rId172"/>
    <p:sldId id="1311" r:id="rId173"/>
    <p:sldId id="1312" r:id="rId174"/>
    <p:sldId id="1313" r:id="rId175"/>
    <p:sldId id="1314" r:id="rId176"/>
    <p:sldId id="1315" r:id="rId177"/>
    <p:sldId id="1316" r:id="rId178"/>
    <p:sldId id="953" r:id="rId179"/>
    <p:sldId id="1346" r:id="rId180"/>
    <p:sldId id="1347" r:id="rId181"/>
    <p:sldId id="1348" r:id="rId182"/>
    <p:sldId id="1349" r:id="rId183"/>
    <p:sldId id="1350" r:id="rId184"/>
    <p:sldId id="1351" r:id="rId185"/>
    <p:sldId id="1352" r:id="rId186"/>
    <p:sldId id="1353" r:id="rId187"/>
    <p:sldId id="1219" r:id="rId188"/>
    <p:sldId id="1376" r:id="rId189"/>
    <p:sldId id="1025" r:id="rId190"/>
    <p:sldId id="1026" r:id="rId191"/>
    <p:sldId id="1306" r:id="rId192"/>
    <p:sldId id="1028" r:id="rId193"/>
    <p:sldId id="1029" r:id="rId194"/>
    <p:sldId id="1030" r:id="rId195"/>
    <p:sldId id="1031" r:id="rId196"/>
    <p:sldId id="1308" r:id="rId197"/>
    <p:sldId id="1307" r:id="rId198"/>
    <p:sldId id="1319" r:id="rId199"/>
    <p:sldId id="1418" r:id="rId200"/>
    <p:sldId id="1419" r:id="rId201"/>
    <p:sldId id="1420" r:id="rId202"/>
    <p:sldId id="1422" r:id="rId203"/>
    <p:sldId id="1424" r:id="rId204"/>
    <p:sldId id="1032" r:id="rId205"/>
    <p:sldId id="1033" r:id="rId206"/>
    <p:sldId id="1034" r:id="rId207"/>
    <p:sldId id="1035" r:id="rId208"/>
    <p:sldId id="1036" r:id="rId209"/>
    <p:sldId id="1037" r:id="rId210"/>
    <p:sldId id="1038" r:id="rId211"/>
    <p:sldId id="1039" r:id="rId212"/>
    <p:sldId id="1360" r:id="rId213"/>
    <p:sldId id="1361" r:id="rId214"/>
    <p:sldId id="1362" r:id="rId215"/>
    <p:sldId id="1359" r:id="rId216"/>
    <p:sldId id="1048" r:id="rId217"/>
    <p:sldId id="1363" r:id="rId218"/>
    <p:sldId id="1047" r:id="rId219"/>
    <p:sldId id="1412" r:id="rId220"/>
    <p:sldId id="1364" r:id="rId221"/>
    <p:sldId id="1049" r:id="rId222"/>
    <p:sldId id="1050" r:id="rId223"/>
    <p:sldId id="1051" r:id="rId224"/>
    <p:sldId id="1222" r:id="rId225"/>
    <p:sldId id="1375" r:id="rId226"/>
    <p:sldId id="1385" r:id="rId227"/>
    <p:sldId id="1386" r:id="rId228"/>
    <p:sldId id="1387" r:id="rId229"/>
    <p:sldId id="1388" r:id="rId230"/>
    <p:sldId id="1389" r:id="rId231"/>
    <p:sldId id="1390" r:id="rId232"/>
    <p:sldId id="1391" r:id="rId233"/>
    <p:sldId id="1392" r:id="rId234"/>
    <p:sldId id="1393" r:id="rId235"/>
    <p:sldId id="1394" r:id="rId236"/>
    <p:sldId id="1395" r:id="rId237"/>
    <p:sldId id="1396" r:id="rId238"/>
    <p:sldId id="1397" r:id="rId239"/>
    <p:sldId id="1398" r:id="rId240"/>
    <p:sldId id="1399" r:id="rId241"/>
    <p:sldId id="1400" r:id="rId242"/>
    <p:sldId id="1401" r:id="rId243"/>
    <p:sldId id="1402" r:id="rId244"/>
    <p:sldId id="1403" r:id="rId245"/>
    <p:sldId id="1404" r:id="rId246"/>
    <p:sldId id="1405" r:id="rId247"/>
    <p:sldId id="1406" r:id="rId248"/>
    <p:sldId id="1335" r:id="rId249"/>
    <p:sldId id="955" r:id="rId250"/>
    <p:sldId id="954" r:id="rId251"/>
    <p:sldId id="956" r:id="rId252"/>
    <p:sldId id="834" r:id="rId253"/>
    <p:sldId id="835" r:id="rId254"/>
    <p:sldId id="960" r:id="rId255"/>
    <p:sldId id="961" r:id="rId256"/>
    <p:sldId id="962" r:id="rId257"/>
    <p:sldId id="1223" r:id="rId258"/>
    <p:sldId id="1293" r:id="rId259"/>
    <p:sldId id="1286" r:id="rId260"/>
    <p:sldId id="1292" r:id="rId261"/>
    <p:sldId id="1287" r:id="rId262"/>
    <p:sldId id="1288" r:id="rId263"/>
    <p:sldId id="1289" r:id="rId264"/>
    <p:sldId id="1291" r:id="rId265"/>
    <p:sldId id="1290" r:id="rId266"/>
    <p:sldId id="886" r:id="rId267"/>
    <p:sldId id="1055" r:id="rId268"/>
    <p:sldId id="1056" r:id="rId269"/>
    <p:sldId id="1057" r:id="rId270"/>
    <p:sldId id="1058" r:id="rId271"/>
    <p:sldId id="1059" r:id="rId272"/>
    <p:sldId id="1060" r:id="rId273"/>
    <p:sldId id="1061" r:id="rId274"/>
    <p:sldId id="1062" r:id="rId275"/>
    <p:sldId id="1063" r:id="rId276"/>
    <p:sldId id="1064" r:id="rId277"/>
    <p:sldId id="1065" r:id="rId278"/>
    <p:sldId id="1066" r:id="rId279"/>
    <p:sldId id="1067" r:id="rId280"/>
    <p:sldId id="1068" r:id="rId281"/>
    <p:sldId id="1069" r:id="rId282"/>
    <p:sldId id="1101" r:id="rId283"/>
    <p:sldId id="1070" r:id="rId284"/>
    <p:sldId id="1102" r:id="rId285"/>
    <p:sldId id="1071" r:id="rId286"/>
    <p:sldId id="1072" r:id="rId287"/>
    <p:sldId id="1073" r:id="rId288"/>
    <p:sldId id="1074" r:id="rId289"/>
    <p:sldId id="1075" r:id="rId290"/>
    <p:sldId id="1076" r:id="rId291"/>
    <p:sldId id="1077" r:id="rId292"/>
    <p:sldId id="1078" r:id="rId293"/>
    <p:sldId id="1079" r:id="rId294"/>
    <p:sldId id="1080" r:id="rId295"/>
    <p:sldId id="1081" r:id="rId296"/>
    <p:sldId id="1082" r:id="rId297"/>
    <p:sldId id="1083" r:id="rId298"/>
    <p:sldId id="1295" r:id="rId299"/>
    <p:sldId id="1301" r:id="rId300"/>
    <p:sldId id="1300" r:id="rId301"/>
    <p:sldId id="1299" r:id="rId302"/>
    <p:sldId id="1296" r:id="rId303"/>
    <p:sldId id="1297" r:id="rId304"/>
    <p:sldId id="1298" r:id="rId305"/>
    <p:sldId id="1294" r:id="rId306"/>
    <p:sldId id="1084" r:id="rId307"/>
    <p:sldId id="1091" r:id="rId308"/>
    <p:sldId id="1338" r:id="rId309"/>
    <p:sldId id="1339" r:id="rId310"/>
    <p:sldId id="1340" r:id="rId311"/>
    <p:sldId id="1341" r:id="rId312"/>
    <p:sldId id="1342" r:id="rId313"/>
    <p:sldId id="1343" r:id="rId314"/>
    <p:sldId id="1344" r:id="rId315"/>
    <p:sldId id="1345" r:id="rId316"/>
    <p:sldId id="1105" r:id="rId317"/>
    <p:sldId id="1328" r:id="rId318"/>
    <p:sldId id="1329" r:id="rId319"/>
    <p:sldId id="1330" r:id="rId320"/>
    <p:sldId id="1331" r:id="rId321"/>
    <p:sldId id="1225" r:id="rId322"/>
    <p:sldId id="1379" r:id="rId323"/>
    <p:sldId id="1380" r:id="rId324"/>
    <p:sldId id="1381" r:id="rId325"/>
    <p:sldId id="1382" r:id="rId326"/>
    <p:sldId id="1383" r:id="rId327"/>
    <p:sldId id="1384" r:id="rId328"/>
    <p:sldId id="1224" r:id="rId329"/>
    <p:sldId id="706" r:id="rId330"/>
    <p:sldId id="666" r:id="rId331"/>
    <p:sldId id="667" r:id="rId332"/>
    <p:sldId id="665" r:id="rId333"/>
    <p:sldId id="664" r:id="rId334"/>
    <p:sldId id="669" r:id="rId335"/>
    <p:sldId id="668" r:id="rId336"/>
    <p:sldId id="670" r:id="rId337"/>
    <p:sldId id="671" r:id="rId338"/>
    <p:sldId id="1231" r:id="rId339"/>
    <p:sldId id="981" r:id="rId340"/>
    <p:sldId id="1233" r:id="rId341"/>
    <p:sldId id="1357" r:id="rId342"/>
    <p:sldId id="1358" r:id="rId343"/>
    <p:sldId id="1356" r:id="rId344"/>
    <p:sldId id="1416" r:id="rId345"/>
    <p:sldId id="1417" r:id="rId346"/>
    <p:sldId id="1414" r:id="rId347"/>
    <p:sldId id="1413" r:id="rId348"/>
    <p:sldId id="1054" r:id="rId349"/>
    <p:sldId id="982" r:id="rId350"/>
    <p:sldId id="1239" r:id="rId351"/>
    <p:sldId id="1240" r:id="rId352"/>
    <p:sldId id="1241" r:id="rId353"/>
    <p:sldId id="1238" r:id="rId354"/>
    <p:sldId id="1242" r:id="rId355"/>
    <p:sldId id="1284" r:id="rId356"/>
    <p:sldId id="1285" r:id="rId357"/>
    <p:sldId id="1244" r:id="rId358"/>
    <p:sldId id="1245" r:id="rId359"/>
    <p:sldId id="1246" r:id="rId360"/>
    <p:sldId id="1247" r:id="rId361"/>
    <p:sldId id="1248" r:id="rId362"/>
    <p:sldId id="1262" r:id="rId363"/>
    <p:sldId id="1109" r:id="rId364"/>
    <p:sldId id="1264" r:id="rId365"/>
    <p:sldId id="1265" r:id="rId366"/>
    <p:sldId id="1266" r:id="rId367"/>
    <p:sldId id="1267" r:id="rId368"/>
    <p:sldId id="1268" r:id="rId369"/>
    <p:sldId id="1263" r:id="rId370"/>
    <p:sldId id="1110" r:id="rId371"/>
    <p:sldId id="1111" r:id="rId372"/>
    <p:sldId id="518" r:id="rId37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EF7F1"/>
    <a:srgbClr val="ECF2FB"/>
    <a:srgbClr val="08376C"/>
    <a:srgbClr val="BBDDFF"/>
    <a:srgbClr val="8BB9E8"/>
    <a:srgbClr val="99FFCC"/>
    <a:srgbClr val="CCFFCC"/>
    <a:srgbClr val="FF9999"/>
    <a:srgbClr val="CC0000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1" autoAdjust="0"/>
    <p:restoredTop sz="91948" autoAdjust="0"/>
  </p:normalViewPr>
  <p:slideViewPr>
    <p:cSldViewPr snapToGrid="0">
      <p:cViewPr varScale="1">
        <p:scale>
          <a:sx n="143" d="100"/>
          <a:sy n="143" d="100"/>
        </p:scale>
        <p:origin x="12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345" Type="http://schemas.openxmlformats.org/officeDocument/2006/relationships/slide" Target="slides/slide342.xml"/><Relationship Id="rId346" Type="http://schemas.openxmlformats.org/officeDocument/2006/relationships/slide" Target="slides/slide343.xml"/><Relationship Id="rId347" Type="http://schemas.openxmlformats.org/officeDocument/2006/relationships/slide" Target="slides/slide344.xml"/><Relationship Id="rId348" Type="http://schemas.openxmlformats.org/officeDocument/2006/relationships/slide" Target="slides/slide345.xml"/><Relationship Id="rId349" Type="http://schemas.openxmlformats.org/officeDocument/2006/relationships/slide" Target="slides/slide34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170" Type="http://schemas.openxmlformats.org/officeDocument/2006/relationships/slide" Target="slides/slide167.xml"/><Relationship Id="rId171" Type="http://schemas.openxmlformats.org/officeDocument/2006/relationships/slide" Target="slides/slide168.xml"/><Relationship Id="rId172" Type="http://schemas.openxmlformats.org/officeDocument/2006/relationships/slide" Target="slides/slide169.xml"/><Relationship Id="rId173" Type="http://schemas.openxmlformats.org/officeDocument/2006/relationships/slide" Target="slides/slide170.xml"/><Relationship Id="rId174" Type="http://schemas.openxmlformats.org/officeDocument/2006/relationships/slide" Target="slides/slide171.xml"/><Relationship Id="rId175" Type="http://schemas.openxmlformats.org/officeDocument/2006/relationships/slide" Target="slides/slide172.xml"/><Relationship Id="rId176" Type="http://schemas.openxmlformats.org/officeDocument/2006/relationships/slide" Target="slides/slide173.xml"/><Relationship Id="rId177" Type="http://schemas.openxmlformats.org/officeDocument/2006/relationships/slide" Target="slides/slide174.xml"/><Relationship Id="rId178" Type="http://schemas.openxmlformats.org/officeDocument/2006/relationships/slide" Target="slides/slide175.xml"/><Relationship Id="rId179" Type="http://schemas.openxmlformats.org/officeDocument/2006/relationships/slide" Target="slides/slide176.xml"/><Relationship Id="rId260" Type="http://schemas.openxmlformats.org/officeDocument/2006/relationships/slide" Target="slides/slide257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61" Type="http://schemas.openxmlformats.org/officeDocument/2006/relationships/slide" Target="slides/slide258.xml"/><Relationship Id="rId262" Type="http://schemas.openxmlformats.org/officeDocument/2006/relationships/slide" Target="slides/slide259.xml"/><Relationship Id="rId263" Type="http://schemas.openxmlformats.org/officeDocument/2006/relationships/slide" Target="slides/slide260.xml"/><Relationship Id="rId264" Type="http://schemas.openxmlformats.org/officeDocument/2006/relationships/slide" Target="slides/slide261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200" Type="http://schemas.openxmlformats.org/officeDocument/2006/relationships/slide" Target="slides/slide197.xml"/><Relationship Id="rId201" Type="http://schemas.openxmlformats.org/officeDocument/2006/relationships/slide" Target="slides/slide198.xml"/><Relationship Id="rId202" Type="http://schemas.openxmlformats.org/officeDocument/2006/relationships/slide" Target="slides/slide199.xml"/><Relationship Id="rId203" Type="http://schemas.openxmlformats.org/officeDocument/2006/relationships/slide" Target="slides/slide200.xml"/><Relationship Id="rId204" Type="http://schemas.openxmlformats.org/officeDocument/2006/relationships/slide" Target="slides/slide201.xml"/><Relationship Id="rId205" Type="http://schemas.openxmlformats.org/officeDocument/2006/relationships/slide" Target="slides/slide202.xml"/><Relationship Id="rId206" Type="http://schemas.openxmlformats.org/officeDocument/2006/relationships/slide" Target="slides/slide203.xml"/><Relationship Id="rId207" Type="http://schemas.openxmlformats.org/officeDocument/2006/relationships/slide" Target="slides/slide204.xml"/><Relationship Id="rId208" Type="http://schemas.openxmlformats.org/officeDocument/2006/relationships/slide" Target="slides/slide205.xml"/><Relationship Id="rId209" Type="http://schemas.openxmlformats.org/officeDocument/2006/relationships/slide" Target="slides/slide206.xml"/><Relationship Id="rId265" Type="http://schemas.openxmlformats.org/officeDocument/2006/relationships/slide" Target="slides/slide262.xml"/><Relationship Id="rId266" Type="http://schemas.openxmlformats.org/officeDocument/2006/relationships/slide" Target="slides/slide263.xml"/><Relationship Id="rId267" Type="http://schemas.openxmlformats.org/officeDocument/2006/relationships/slide" Target="slides/slide264.xml"/><Relationship Id="rId268" Type="http://schemas.openxmlformats.org/officeDocument/2006/relationships/slide" Target="slides/slide265.xml"/><Relationship Id="rId269" Type="http://schemas.openxmlformats.org/officeDocument/2006/relationships/slide" Target="slides/slide266.xml"/><Relationship Id="rId350" Type="http://schemas.openxmlformats.org/officeDocument/2006/relationships/slide" Target="slides/slide347.xml"/><Relationship Id="rId351" Type="http://schemas.openxmlformats.org/officeDocument/2006/relationships/slide" Target="slides/slide348.xml"/><Relationship Id="rId352" Type="http://schemas.openxmlformats.org/officeDocument/2006/relationships/slide" Target="slides/slide349.xml"/><Relationship Id="rId353" Type="http://schemas.openxmlformats.org/officeDocument/2006/relationships/slide" Target="slides/slide350.xml"/><Relationship Id="rId354" Type="http://schemas.openxmlformats.org/officeDocument/2006/relationships/slide" Target="slides/slide351.xml"/><Relationship Id="rId355" Type="http://schemas.openxmlformats.org/officeDocument/2006/relationships/slide" Target="slides/slide352.xml"/><Relationship Id="rId356" Type="http://schemas.openxmlformats.org/officeDocument/2006/relationships/slide" Target="slides/slide353.xml"/><Relationship Id="rId357" Type="http://schemas.openxmlformats.org/officeDocument/2006/relationships/slide" Target="slides/slide354.xml"/><Relationship Id="rId358" Type="http://schemas.openxmlformats.org/officeDocument/2006/relationships/slide" Target="slides/slide35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59" Type="http://schemas.openxmlformats.org/officeDocument/2006/relationships/slide" Target="slides/slide35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180" Type="http://schemas.openxmlformats.org/officeDocument/2006/relationships/slide" Target="slides/slide177.xml"/><Relationship Id="rId181" Type="http://schemas.openxmlformats.org/officeDocument/2006/relationships/slide" Target="slides/slide178.xml"/><Relationship Id="rId182" Type="http://schemas.openxmlformats.org/officeDocument/2006/relationships/slide" Target="slides/slide179.xml"/><Relationship Id="rId183" Type="http://schemas.openxmlformats.org/officeDocument/2006/relationships/slide" Target="slides/slide180.xml"/><Relationship Id="rId184" Type="http://schemas.openxmlformats.org/officeDocument/2006/relationships/slide" Target="slides/slide181.xml"/><Relationship Id="rId185" Type="http://schemas.openxmlformats.org/officeDocument/2006/relationships/slide" Target="slides/slide182.xml"/><Relationship Id="rId186" Type="http://schemas.openxmlformats.org/officeDocument/2006/relationships/slide" Target="slides/slide183.xml"/><Relationship Id="rId187" Type="http://schemas.openxmlformats.org/officeDocument/2006/relationships/slide" Target="slides/slide184.xml"/><Relationship Id="rId188" Type="http://schemas.openxmlformats.org/officeDocument/2006/relationships/slide" Target="slides/slide185.xml"/><Relationship Id="rId189" Type="http://schemas.openxmlformats.org/officeDocument/2006/relationships/slide" Target="slides/slide186.xml"/><Relationship Id="rId270" Type="http://schemas.openxmlformats.org/officeDocument/2006/relationships/slide" Target="slides/slide267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271" Type="http://schemas.openxmlformats.org/officeDocument/2006/relationships/slide" Target="slides/slide268.xml"/><Relationship Id="rId272" Type="http://schemas.openxmlformats.org/officeDocument/2006/relationships/slide" Target="slides/slide269.xml"/><Relationship Id="rId273" Type="http://schemas.openxmlformats.org/officeDocument/2006/relationships/slide" Target="slides/slide270.xml"/><Relationship Id="rId274" Type="http://schemas.openxmlformats.org/officeDocument/2006/relationships/slide" Target="slides/slide271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210" Type="http://schemas.openxmlformats.org/officeDocument/2006/relationships/slide" Target="slides/slide207.xml"/><Relationship Id="rId211" Type="http://schemas.openxmlformats.org/officeDocument/2006/relationships/slide" Target="slides/slide208.xml"/><Relationship Id="rId212" Type="http://schemas.openxmlformats.org/officeDocument/2006/relationships/slide" Target="slides/slide209.xml"/><Relationship Id="rId213" Type="http://schemas.openxmlformats.org/officeDocument/2006/relationships/slide" Target="slides/slide210.xml"/><Relationship Id="rId214" Type="http://schemas.openxmlformats.org/officeDocument/2006/relationships/slide" Target="slides/slide211.xml"/><Relationship Id="rId215" Type="http://schemas.openxmlformats.org/officeDocument/2006/relationships/slide" Target="slides/slide212.xml"/><Relationship Id="rId216" Type="http://schemas.openxmlformats.org/officeDocument/2006/relationships/slide" Target="slides/slide213.xml"/><Relationship Id="rId217" Type="http://schemas.openxmlformats.org/officeDocument/2006/relationships/slide" Target="slides/slide214.xml"/><Relationship Id="rId218" Type="http://schemas.openxmlformats.org/officeDocument/2006/relationships/slide" Target="slides/slide215.xml"/><Relationship Id="rId219" Type="http://schemas.openxmlformats.org/officeDocument/2006/relationships/slide" Target="slides/slide216.xml"/><Relationship Id="rId275" Type="http://schemas.openxmlformats.org/officeDocument/2006/relationships/slide" Target="slides/slide272.xml"/><Relationship Id="rId276" Type="http://schemas.openxmlformats.org/officeDocument/2006/relationships/slide" Target="slides/slide273.xml"/><Relationship Id="rId277" Type="http://schemas.openxmlformats.org/officeDocument/2006/relationships/slide" Target="slides/slide274.xml"/><Relationship Id="rId278" Type="http://schemas.openxmlformats.org/officeDocument/2006/relationships/slide" Target="slides/slide275.xml"/><Relationship Id="rId279" Type="http://schemas.openxmlformats.org/officeDocument/2006/relationships/slide" Target="slides/slide276.xml"/><Relationship Id="rId300" Type="http://schemas.openxmlformats.org/officeDocument/2006/relationships/slide" Target="slides/slide297.xml"/><Relationship Id="rId301" Type="http://schemas.openxmlformats.org/officeDocument/2006/relationships/slide" Target="slides/slide298.xml"/><Relationship Id="rId302" Type="http://schemas.openxmlformats.org/officeDocument/2006/relationships/slide" Target="slides/slide299.xml"/><Relationship Id="rId303" Type="http://schemas.openxmlformats.org/officeDocument/2006/relationships/slide" Target="slides/slide300.xml"/><Relationship Id="rId304" Type="http://schemas.openxmlformats.org/officeDocument/2006/relationships/slide" Target="slides/slide301.xml"/><Relationship Id="rId305" Type="http://schemas.openxmlformats.org/officeDocument/2006/relationships/slide" Target="slides/slide302.xml"/><Relationship Id="rId306" Type="http://schemas.openxmlformats.org/officeDocument/2006/relationships/slide" Target="slides/slide303.xml"/><Relationship Id="rId307" Type="http://schemas.openxmlformats.org/officeDocument/2006/relationships/slide" Target="slides/slide304.xml"/><Relationship Id="rId308" Type="http://schemas.openxmlformats.org/officeDocument/2006/relationships/slide" Target="slides/slide305.xml"/><Relationship Id="rId309" Type="http://schemas.openxmlformats.org/officeDocument/2006/relationships/slide" Target="slides/slide306.xml"/><Relationship Id="rId360" Type="http://schemas.openxmlformats.org/officeDocument/2006/relationships/slide" Target="slides/slide357.xml"/><Relationship Id="rId361" Type="http://schemas.openxmlformats.org/officeDocument/2006/relationships/slide" Target="slides/slide358.xml"/><Relationship Id="rId362" Type="http://schemas.openxmlformats.org/officeDocument/2006/relationships/slide" Target="slides/slide359.xml"/><Relationship Id="rId363" Type="http://schemas.openxmlformats.org/officeDocument/2006/relationships/slide" Target="slides/slide360.xml"/><Relationship Id="rId364" Type="http://schemas.openxmlformats.org/officeDocument/2006/relationships/slide" Target="slides/slide361.xml"/><Relationship Id="rId365" Type="http://schemas.openxmlformats.org/officeDocument/2006/relationships/slide" Target="slides/slide362.xml"/><Relationship Id="rId366" Type="http://schemas.openxmlformats.org/officeDocument/2006/relationships/slide" Target="slides/slide363.xml"/><Relationship Id="rId367" Type="http://schemas.openxmlformats.org/officeDocument/2006/relationships/slide" Target="slides/slide364.xml"/><Relationship Id="rId368" Type="http://schemas.openxmlformats.org/officeDocument/2006/relationships/slide" Target="slides/slide365.xml"/><Relationship Id="rId369" Type="http://schemas.openxmlformats.org/officeDocument/2006/relationships/slide" Target="slides/slide36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90" Type="http://schemas.openxmlformats.org/officeDocument/2006/relationships/slide" Target="slides/slide187.xml"/><Relationship Id="rId191" Type="http://schemas.openxmlformats.org/officeDocument/2006/relationships/slide" Target="slides/slide188.xml"/><Relationship Id="rId192" Type="http://schemas.openxmlformats.org/officeDocument/2006/relationships/slide" Target="slides/slide189.xml"/><Relationship Id="rId193" Type="http://schemas.openxmlformats.org/officeDocument/2006/relationships/slide" Target="slides/slide190.xml"/><Relationship Id="rId194" Type="http://schemas.openxmlformats.org/officeDocument/2006/relationships/slide" Target="slides/slide191.xml"/><Relationship Id="rId195" Type="http://schemas.openxmlformats.org/officeDocument/2006/relationships/slide" Target="slides/slide192.xml"/><Relationship Id="rId196" Type="http://schemas.openxmlformats.org/officeDocument/2006/relationships/slide" Target="slides/slide193.xml"/><Relationship Id="rId197" Type="http://schemas.openxmlformats.org/officeDocument/2006/relationships/slide" Target="slides/slide194.xml"/><Relationship Id="rId198" Type="http://schemas.openxmlformats.org/officeDocument/2006/relationships/slide" Target="slides/slide195.xml"/><Relationship Id="rId199" Type="http://schemas.openxmlformats.org/officeDocument/2006/relationships/slide" Target="slides/slide196.xml"/><Relationship Id="rId280" Type="http://schemas.openxmlformats.org/officeDocument/2006/relationships/slide" Target="slides/slide277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81" Type="http://schemas.openxmlformats.org/officeDocument/2006/relationships/slide" Target="slides/slide278.xml"/><Relationship Id="rId282" Type="http://schemas.openxmlformats.org/officeDocument/2006/relationships/slide" Target="slides/slide279.xml"/><Relationship Id="rId283" Type="http://schemas.openxmlformats.org/officeDocument/2006/relationships/slide" Target="slides/slide280.xml"/><Relationship Id="rId284" Type="http://schemas.openxmlformats.org/officeDocument/2006/relationships/slide" Target="slides/slide281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220" Type="http://schemas.openxmlformats.org/officeDocument/2006/relationships/slide" Target="slides/slide217.xml"/><Relationship Id="rId221" Type="http://schemas.openxmlformats.org/officeDocument/2006/relationships/slide" Target="slides/slide218.xml"/><Relationship Id="rId222" Type="http://schemas.openxmlformats.org/officeDocument/2006/relationships/slide" Target="slides/slide219.xml"/><Relationship Id="rId223" Type="http://schemas.openxmlformats.org/officeDocument/2006/relationships/slide" Target="slides/slide220.xml"/><Relationship Id="rId224" Type="http://schemas.openxmlformats.org/officeDocument/2006/relationships/slide" Target="slides/slide221.xml"/><Relationship Id="rId225" Type="http://schemas.openxmlformats.org/officeDocument/2006/relationships/slide" Target="slides/slide222.xml"/><Relationship Id="rId226" Type="http://schemas.openxmlformats.org/officeDocument/2006/relationships/slide" Target="slides/slide223.xml"/><Relationship Id="rId227" Type="http://schemas.openxmlformats.org/officeDocument/2006/relationships/slide" Target="slides/slide224.xml"/><Relationship Id="rId228" Type="http://schemas.openxmlformats.org/officeDocument/2006/relationships/slide" Target="slides/slide225.xml"/><Relationship Id="rId229" Type="http://schemas.openxmlformats.org/officeDocument/2006/relationships/slide" Target="slides/slide226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285" Type="http://schemas.openxmlformats.org/officeDocument/2006/relationships/slide" Target="slides/slide282.xml"/><Relationship Id="rId286" Type="http://schemas.openxmlformats.org/officeDocument/2006/relationships/slide" Target="slides/slide283.xml"/><Relationship Id="rId287" Type="http://schemas.openxmlformats.org/officeDocument/2006/relationships/slide" Target="slides/slide284.xml"/><Relationship Id="rId288" Type="http://schemas.openxmlformats.org/officeDocument/2006/relationships/slide" Target="slides/slide285.xml"/><Relationship Id="rId289" Type="http://schemas.openxmlformats.org/officeDocument/2006/relationships/slide" Target="slides/slide286.xml"/><Relationship Id="rId310" Type="http://schemas.openxmlformats.org/officeDocument/2006/relationships/slide" Target="slides/slide307.xml"/><Relationship Id="rId311" Type="http://schemas.openxmlformats.org/officeDocument/2006/relationships/slide" Target="slides/slide308.xml"/><Relationship Id="rId312" Type="http://schemas.openxmlformats.org/officeDocument/2006/relationships/slide" Target="slides/slide309.xml"/><Relationship Id="rId313" Type="http://schemas.openxmlformats.org/officeDocument/2006/relationships/slide" Target="slides/slide310.xml"/><Relationship Id="rId314" Type="http://schemas.openxmlformats.org/officeDocument/2006/relationships/slide" Target="slides/slide311.xml"/><Relationship Id="rId315" Type="http://schemas.openxmlformats.org/officeDocument/2006/relationships/slide" Target="slides/slide312.xml"/><Relationship Id="rId316" Type="http://schemas.openxmlformats.org/officeDocument/2006/relationships/slide" Target="slides/slide313.xml"/><Relationship Id="rId317" Type="http://schemas.openxmlformats.org/officeDocument/2006/relationships/slide" Target="slides/slide314.xml"/><Relationship Id="rId318" Type="http://schemas.openxmlformats.org/officeDocument/2006/relationships/slide" Target="slides/slide315.xml"/><Relationship Id="rId319" Type="http://schemas.openxmlformats.org/officeDocument/2006/relationships/slide" Target="slides/slide316.xml"/><Relationship Id="rId370" Type="http://schemas.openxmlformats.org/officeDocument/2006/relationships/slide" Target="slides/slide367.xml"/><Relationship Id="rId371" Type="http://schemas.openxmlformats.org/officeDocument/2006/relationships/slide" Target="slides/slide368.xml"/><Relationship Id="rId372" Type="http://schemas.openxmlformats.org/officeDocument/2006/relationships/slide" Target="slides/slide369.xml"/><Relationship Id="rId373" Type="http://schemas.openxmlformats.org/officeDocument/2006/relationships/slide" Target="slides/slide370.xml"/><Relationship Id="rId374" Type="http://schemas.openxmlformats.org/officeDocument/2006/relationships/notesMaster" Target="notesMasters/notesMaster1.xml"/><Relationship Id="rId375" Type="http://schemas.openxmlformats.org/officeDocument/2006/relationships/handoutMaster" Target="handoutMasters/handoutMaster1.xml"/><Relationship Id="rId376" Type="http://schemas.openxmlformats.org/officeDocument/2006/relationships/presProps" Target="presProps.xml"/><Relationship Id="rId377" Type="http://schemas.openxmlformats.org/officeDocument/2006/relationships/viewProps" Target="viewProps.xml"/><Relationship Id="rId378" Type="http://schemas.openxmlformats.org/officeDocument/2006/relationships/theme" Target="theme/theme1.xml"/><Relationship Id="rId379" Type="http://schemas.openxmlformats.org/officeDocument/2006/relationships/tableStyles" Target="tableStyles.xml"/><Relationship Id="rId290" Type="http://schemas.openxmlformats.org/officeDocument/2006/relationships/slide" Target="slides/slide287.xml"/><Relationship Id="rId291" Type="http://schemas.openxmlformats.org/officeDocument/2006/relationships/slide" Target="slides/slide288.xml"/><Relationship Id="rId292" Type="http://schemas.openxmlformats.org/officeDocument/2006/relationships/slide" Target="slides/slide289.xml"/><Relationship Id="rId293" Type="http://schemas.openxmlformats.org/officeDocument/2006/relationships/slide" Target="slides/slide290.xml"/><Relationship Id="rId294" Type="http://schemas.openxmlformats.org/officeDocument/2006/relationships/slide" Target="slides/slide291.xml"/><Relationship Id="rId295" Type="http://schemas.openxmlformats.org/officeDocument/2006/relationships/slide" Target="slides/slide292.xml"/><Relationship Id="rId296" Type="http://schemas.openxmlformats.org/officeDocument/2006/relationships/slide" Target="slides/slide293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297" Type="http://schemas.openxmlformats.org/officeDocument/2006/relationships/slide" Target="slides/slide294.xml"/><Relationship Id="rId298" Type="http://schemas.openxmlformats.org/officeDocument/2006/relationships/slide" Target="slides/slide295.xml"/><Relationship Id="rId299" Type="http://schemas.openxmlformats.org/officeDocument/2006/relationships/slide" Target="slides/slide29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Relationship Id="rId142" Type="http://schemas.openxmlformats.org/officeDocument/2006/relationships/slide" Target="slides/slide139.xml"/><Relationship Id="rId143" Type="http://schemas.openxmlformats.org/officeDocument/2006/relationships/slide" Target="slides/slide140.xml"/><Relationship Id="rId144" Type="http://schemas.openxmlformats.org/officeDocument/2006/relationships/slide" Target="slides/slide141.xml"/><Relationship Id="rId145" Type="http://schemas.openxmlformats.org/officeDocument/2006/relationships/slide" Target="slides/slide142.xml"/><Relationship Id="rId146" Type="http://schemas.openxmlformats.org/officeDocument/2006/relationships/slide" Target="slides/slide143.xml"/><Relationship Id="rId147" Type="http://schemas.openxmlformats.org/officeDocument/2006/relationships/slide" Target="slides/slide144.xml"/><Relationship Id="rId148" Type="http://schemas.openxmlformats.org/officeDocument/2006/relationships/slide" Target="slides/slide145.xml"/><Relationship Id="rId149" Type="http://schemas.openxmlformats.org/officeDocument/2006/relationships/slide" Target="slides/slide146.xml"/><Relationship Id="rId230" Type="http://schemas.openxmlformats.org/officeDocument/2006/relationships/slide" Target="slides/slide227.xml"/><Relationship Id="rId231" Type="http://schemas.openxmlformats.org/officeDocument/2006/relationships/slide" Target="slides/slide228.xml"/><Relationship Id="rId232" Type="http://schemas.openxmlformats.org/officeDocument/2006/relationships/slide" Target="slides/slide229.xml"/><Relationship Id="rId233" Type="http://schemas.openxmlformats.org/officeDocument/2006/relationships/slide" Target="slides/slide230.xml"/><Relationship Id="rId234" Type="http://schemas.openxmlformats.org/officeDocument/2006/relationships/slide" Target="slides/slide231.xml"/><Relationship Id="rId235" Type="http://schemas.openxmlformats.org/officeDocument/2006/relationships/slide" Target="slides/slide232.xml"/><Relationship Id="rId236" Type="http://schemas.openxmlformats.org/officeDocument/2006/relationships/slide" Target="slides/slide233.xml"/><Relationship Id="rId237" Type="http://schemas.openxmlformats.org/officeDocument/2006/relationships/slide" Target="slides/slide234.xml"/><Relationship Id="rId238" Type="http://schemas.openxmlformats.org/officeDocument/2006/relationships/slide" Target="slides/slide235.xml"/><Relationship Id="rId239" Type="http://schemas.openxmlformats.org/officeDocument/2006/relationships/slide" Target="slides/slide236.xml"/><Relationship Id="rId320" Type="http://schemas.openxmlformats.org/officeDocument/2006/relationships/slide" Target="slides/slide317.xml"/><Relationship Id="rId321" Type="http://schemas.openxmlformats.org/officeDocument/2006/relationships/slide" Target="slides/slide318.xml"/><Relationship Id="rId322" Type="http://schemas.openxmlformats.org/officeDocument/2006/relationships/slide" Target="slides/slide319.xml"/><Relationship Id="rId323" Type="http://schemas.openxmlformats.org/officeDocument/2006/relationships/slide" Target="slides/slide320.xml"/><Relationship Id="rId324" Type="http://schemas.openxmlformats.org/officeDocument/2006/relationships/slide" Target="slides/slide321.xml"/><Relationship Id="rId325" Type="http://schemas.openxmlformats.org/officeDocument/2006/relationships/slide" Target="slides/slide322.xml"/><Relationship Id="rId326" Type="http://schemas.openxmlformats.org/officeDocument/2006/relationships/slide" Target="slides/slide323.xml"/><Relationship Id="rId327" Type="http://schemas.openxmlformats.org/officeDocument/2006/relationships/slide" Target="slides/slide324.xml"/><Relationship Id="rId328" Type="http://schemas.openxmlformats.org/officeDocument/2006/relationships/slide" Target="slides/slide325.xml"/><Relationship Id="rId329" Type="http://schemas.openxmlformats.org/officeDocument/2006/relationships/slide" Target="slides/slide32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50" Type="http://schemas.openxmlformats.org/officeDocument/2006/relationships/slide" Target="slides/slide147.xml"/><Relationship Id="rId151" Type="http://schemas.openxmlformats.org/officeDocument/2006/relationships/slide" Target="slides/slide148.xml"/><Relationship Id="rId152" Type="http://schemas.openxmlformats.org/officeDocument/2006/relationships/slide" Target="slides/slide149.xml"/><Relationship Id="rId153" Type="http://schemas.openxmlformats.org/officeDocument/2006/relationships/slide" Target="slides/slide150.xml"/><Relationship Id="rId154" Type="http://schemas.openxmlformats.org/officeDocument/2006/relationships/slide" Target="slides/slide151.xml"/><Relationship Id="rId155" Type="http://schemas.openxmlformats.org/officeDocument/2006/relationships/slide" Target="slides/slide152.xml"/><Relationship Id="rId156" Type="http://schemas.openxmlformats.org/officeDocument/2006/relationships/slide" Target="slides/slide153.xml"/><Relationship Id="rId157" Type="http://schemas.openxmlformats.org/officeDocument/2006/relationships/slide" Target="slides/slide154.xml"/><Relationship Id="rId158" Type="http://schemas.openxmlformats.org/officeDocument/2006/relationships/slide" Target="slides/slide155.xml"/><Relationship Id="rId159" Type="http://schemas.openxmlformats.org/officeDocument/2006/relationships/slide" Target="slides/slide156.xml"/><Relationship Id="rId240" Type="http://schemas.openxmlformats.org/officeDocument/2006/relationships/slide" Target="slides/slide237.xml"/><Relationship Id="rId241" Type="http://schemas.openxmlformats.org/officeDocument/2006/relationships/slide" Target="slides/slide238.xml"/><Relationship Id="rId242" Type="http://schemas.openxmlformats.org/officeDocument/2006/relationships/slide" Target="slides/slide239.xml"/><Relationship Id="rId243" Type="http://schemas.openxmlformats.org/officeDocument/2006/relationships/slide" Target="slides/slide240.xml"/><Relationship Id="rId244" Type="http://schemas.openxmlformats.org/officeDocument/2006/relationships/slide" Target="slides/slide241.xml"/><Relationship Id="rId245" Type="http://schemas.openxmlformats.org/officeDocument/2006/relationships/slide" Target="slides/slide242.xml"/><Relationship Id="rId246" Type="http://schemas.openxmlformats.org/officeDocument/2006/relationships/slide" Target="slides/slide243.xml"/><Relationship Id="rId247" Type="http://schemas.openxmlformats.org/officeDocument/2006/relationships/slide" Target="slides/slide244.xml"/><Relationship Id="rId248" Type="http://schemas.openxmlformats.org/officeDocument/2006/relationships/slide" Target="slides/slide245.xml"/><Relationship Id="rId249" Type="http://schemas.openxmlformats.org/officeDocument/2006/relationships/slide" Target="slides/slide246.xml"/><Relationship Id="rId330" Type="http://schemas.openxmlformats.org/officeDocument/2006/relationships/slide" Target="slides/slide327.xml"/><Relationship Id="rId331" Type="http://schemas.openxmlformats.org/officeDocument/2006/relationships/slide" Target="slides/slide328.xml"/><Relationship Id="rId332" Type="http://schemas.openxmlformats.org/officeDocument/2006/relationships/slide" Target="slides/slide329.xml"/><Relationship Id="rId333" Type="http://schemas.openxmlformats.org/officeDocument/2006/relationships/slide" Target="slides/slide330.xml"/><Relationship Id="rId334" Type="http://schemas.openxmlformats.org/officeDocument/2006/relationships/slide" Target="slides/slide331.xml"/><Relationship Id="rId335" Type="http://schemas.openxmlformats.org/officeDocument/2006/relationships/slide" Target="slides/slide332.xml"/><Relationship Id="rId336" Type="http://schemas.openxmlformats.org/officeDocument/2006/relationships/slide" Target="slides/slide333.xml"/><Relationship Id="rId337" Type="http://schemas.openxmlformats.org/officeDocument/2006/relationships/slide" Target="slides/slide334.xml"/><Relationship Id="rId338" Type="http://schemas.openxmlformats.org/officeDocument/2006/relationships/slide" Target="slides/slide335.xml"/><Relationship Id="rId339" Type="http://schemas.openxmlformats.org/officeDocument/2006/relationships/slide" Target="slides/slide33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60" Type="http://schemas.openxmlformats.org/officeDocument/2006/relationships/slide" Target="slides/slide157.xml"/><Relationship Id="rId161" Type="http://schemas.openxmlformats.org/officeDocument/2006/relationships/slide" Target="slides/slide158.xml"/><Relationship Id="rId162" Type="http://schemas.openxmlformats.org/officeDocument/2006/relationships/slide" Target="slides/slide159.xml"/><Relationship Id="rId163" Type="http://schemas.openxmlformats.org/officeDocument/2006/relationships/slide" Target="slides/slide160.xml"/><Relationship Id="rId164" Type="http://schemas.openxmlformats.org/officeDocument/2006/relationships/slide" Target="slides/slide161.xml"/><Relationship Id="rId165" Type="http://schemas.openxmlformats.org/officeDocument/2006/relationships/slide" Target="slides/slide162.xml"/><Relationship Id="rId166" Type="http://schemas.openxmlformats.org/officeDocument/2006/relationships/slide" Target="slides/slide163.xml"/><Relationship Id="rId167" Type="http://schemas.openxmlformats.org/officeDocument/2006/relationships/slide" Target="slides/slide164.xml"/><Relationship Id="rId168" Type="http://schemas.openxmlformats.org/officeDocument/2006/relationships/slide" Target="slides/slide165.xml"/><Relationship Id="rId169" Type="http://schemas.openxmlformats.org/officeDocument/2006/relationships/slide" Target="slides/slide166.xml"/><Relationship Id="rId250" Type="http://schemas.openxmlformats.org/officeDocument/2006/relationships/slide" Target="slides/slide247.xml"/><Relationship Id="rId251" Type="http://schemas.openxmlformats.org/officeDocument/2006/relationships/slide" Target="slides/slide248.xml"/><Relationship Id="rId252" Type="http://schemas.openxmlformats.org/officeDocument/2006/relationships/slide" Target="slides/slide249.xml"/><Relationship Id="rId253" Type="http://schemas.openxmlformats.org/officeDocument/2006/relationships/slide" Target="slides/slide250.xml"/><Relationship Id="rId254" Type="http://schemas.openxmlformats.org/officeDocument/2006/relationships/slide" Target="slides/slide251.xml"/><Relationship Id="rId255" Type="http://schemas.openxmlformats.org/officeDocument/2006/relationships/slide" Target="slides/slide252.xml"/><Relationship Id="rId256" Type="http://schemas.openxmlformats.org/officeDocument/2006/relationships/slide" Target="slides/slide253.xml"/><Relationship Id="rId257" Type="http://schemas.openxmlformats.org/officeDocument/2006/relationships/slide" Target="slides/slide254.xml"/><Relationship Id="rId258" Type="http://schemas.openxmlformats.org/officeDocument/2006/relationships/slide" Target="slides/slide255.xml"/><Relationship Id="rId259" Type="http://schemas.openxmlformats.org/officeDocument/2006/relationships/slide" Target="slides/slide256.xml"/><Relationship Id="rId340" Type="http://schemas.openxmlformats.org/officeDocument/2006/relationships/slide" Target="slides/slide337.xml"/><Relationship Id="rId341" Type="http://schemas.openxmlformats.org/officeDocument/2006/relationships/slide" Target="slides/slide338.xml"/><Relationship Id="rId342" Type="http://schemas.openxmlformats.org/officeDocument/2006/relationships/slide" Target="slides/slide339.xml"/><Relationship Id="rId343" Type="http://schemas.openxmlformats.org/officeDocument/2006/relationships/slide" Target="slides/slide340.xml"/><Relationship Id="rId344" Type="http://schemas.openxmlformats.org/officeDocument/2006/relationships/slide" Target="slides/slide341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32FF6-EDDD-486E-BB00-A43A93584273}" type="datetimeFigureOut">
              <a:rPr lang="en-US" smtClean="0"/>
              <a:t>8/21/16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5D1C9-395C-458F-A5F0-CAA27548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0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0AF0CA0-975F-4727-BD40-3099160105FE}" type="datetimeFigureOut">
              <a:rPr lang="en-US"/>
              <a:pPr>
                <a:defRPr/>
              </a:pPr>
              <a:t>8/21/16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8D57029-60B9-4C8E-93BE-7077B56CD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1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5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6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7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8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9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1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2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3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4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5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7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8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9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0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2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3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5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6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8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9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0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1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3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4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5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7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8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9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0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1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2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4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5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6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7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8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9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0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1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2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4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5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6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7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8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9A9A532-F885-4951-9D16-9FD42559004F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34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13 Facebook launch Messenger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56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note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vs </a:t>
            </a:r>
            <a:r>
              <a:rPr lang="en-US" baseline="0" dirty="0" err="1"/>
              <a:t>mỗi</a:t>
            </a:r>
            <a:r>
              <a:rPr lang="en-US" baseline="0" dirty="0"/>
              <a:t> icon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ý</a:t>
            </a:r>
            <a:r>
              <a:rPr lang="en-US" baseline="0" dirty="0"/>
              <a:t> </a:t>
            </a:r>
            <a:r>
              <a:rPr lang="en-US" baseline="0" dirty="0" err="1"/>
              <a:t>nghĩa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ghì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2523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note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vs </a:t>
            </a:r>
            <a:r>
              <a:rPr lang="en-US" baseline="0" dirty="0" err="1"/>
              <a:t>mỗi</a:t>
            </a:r>
            <a:r>
              <a:rPr lang="en-US" baseline="0" dirty="0"/>
              <a:t> icon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ý</a:t>
            </a:r>
            <a:r>
              <a:rPr lang="en-US" baseline="0" dirty="0"/>
              <a:t> </a:t>
            </a:r>
            <a:r>
              <a:rPr lang="en-US" baseline="0" dirty="0" err="1"/>
              <a:t>nghĩa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ghì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5707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note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vs </a:t>
            </a:r>
            <a:r>
              <a:rPr lang="en-US" baseline="0" dirty="0" err="1"/>
              <a:t>mỗi</a:t>
            </a:r>
            <a:r>
              <a:rPr lang="en-US" baseline="0" dirty="0"/>
              <a:t> icon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ý</a:t>
            </a:r>
            <a:r>
              <a:rPr lang="en-US" baseline="0" dirty="0"/>
              <a:t> </a:t>
            </a:r>
            <a:r>
              <a:rPr lang="en-US" baseline="0" dirty="0" err="1"/>
              <a:t>nghĩa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ghì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981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692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877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477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947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9530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094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ghi</a:t>
            </a:r>
            <a:r>
              <a:rPr lang="en-US" altLang="en-US" dirty="0"/>
              <a:t> </a:t>
            </a:r>
            <a:r>
              <a:rPr lang="en-US" altLang="en-US" dirty="0" err="1"/>
              <a:t>chú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thích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trên</a:t>
            </a:r>
            <a:r>
              <a:rPr lang="en-US" altLang="en-US" baseline="0" dirty="0"/>
              <a:t> slide</a:t>
            </a:r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50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13 Facebook launch Messenger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5966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ghi</a:t>
            </a:r>
            <a:r>
              <a:rPr lang="en-US" altLang="en-US" dirty="0"/>
              <a:t> </a:t>
            </a:r>
            <a:r>
              <a:rPr lang="en-US" altLang="en-US" dirty="0" err="1"/>
              <a:t>chú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thích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trên</a:t>
            </a:r>
            <a:r>
              <a:rPr lang="en-US" altLang="en-US" baseline="0" dirty="0"/>
              <a:t> slide</a:t>
            </a:r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95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4709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448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0066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27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A5F347-DA79-46FD-AC3B-F94B8A0ECE8B}" type="slidenum">
              <a:rPr lang="en-US" smtClean="0"/>
              <a:pPr>
                <a:defRPr/>
              </a:pPr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022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521248-ED36-41C3-8E68-9A03680DF765}" type="slidenum">
              <a:rPr lang="en-US" smtClean="0"/>
              <a:pPr>
                <a:defRPr/>
              </a:pPr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8765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B039CE-6252-4412-BCC6-F2B81D3CDC55}" type="slidenum">
              <a:rPr lang="en-US" smtClean="0"/>
              <a:pPr>
                <a:defRPr/>
              </a:pPr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7127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0DB7FA-F138-466F-9254-DD76CDC50EC6}" type="slidenum">
              <a:rPr lang="en-US" smtClean="0"/>
              <a:pPr>
                <a:defRPr/>
              </a:pPr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7424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18DDA5-C99E-4FAB-A5FD-34F31B3FF406}" type="slidenum">
              <a:rPr lang="en-US" smtClean="0"/>
              <a:pPr>
                <a:defRPr/>
              </a:pPr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4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13 Facebook launch Messenger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4175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A141FE-E19D-42C2-91C7-5B210778472E}" type="slidenum">
              <a:rPr lang="en-US" smtClean="0"/>
              <a:pPr>
                <a:defRPr/>
              </a:pPr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8078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C78991-80CA-40AC-9DD7-79C33BA5A106}" type="slidenum">
              <a:rPr lang="en-US" smtClean="0"/>
              <a:pPr>
                <a:defRPr/>
              </a:pPr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031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256E9B-11D0-419A-9A29-085970F26893}" type="slidenum">
              <a:rPr lang="en-US" smtClean="0"/>
              <a:pPr>
                <a:defRPr/>
              </a:pPr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9402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78DF46-2ACA-43B6-B78B-C34C92CDC44A}" type="slidenum">
              <a:rPr lang="en-US" smtClean="0"/>
              <a:pPr>
                <a:defRPr/>
              </a:pPr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5085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9206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mô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hình</a:t>
            </a:r>
            <a:r>
              <a:rPr lang="en-US" altLang="en-US" baseline="0" dirty="0"/>
              <a:t> expanded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1757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mô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hình</a:t>
            </a:r>
            <a:r>
              <a:rPr lang="en-US" altLang="en-US" baseline="0" dirty="0"/>
              <a:t> expanded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4141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mô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hình</a:t>
            </a:r>
            <a:r>
              <a:rPr lang="en-US" altLang="en-US" baseline="0" dirty="0"/>
              <a:t> expanded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46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8562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9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13 Facebook launch Messenger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180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5865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8054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6380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235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3124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2263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Ghi</a:t>
            </a:r>
            <a:r>
              <a:rPr lang="en-US" altLang="en-US" dirty="0"/>
              <a:t> </a:t>
            </a:r>
            <a:r>
              <a:rPr lang="en-US" altLang="en-US" dirty="0" err="1"/>
              <a:t>chữ</a:t>
            </a:r>
            <a:r>
              <a:rPr lang="en-US" altLang="en-US" baseline="0" dirty="0"/>
              <a:t> icon </a:t>
            </a:r>
            <a:r>
              <a:rPr lang="en-US" altLang="en-US" baseline="0" dirty="0" err="1"/>
              <a:t>vào</a:t>
            </a:r>
            <a:r>
              <a:rPr lang="en-US" altLang="en-US" baseline="0" dirty="0"/>
              <a:t> (</a:t>
            </a:r>
            <a:r>
              <a:rPr lang="en-US" altLang="en-US" baseline="0" dirty="0" err="1"/>
              <a:t>sơ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đồ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trên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kia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cũng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ghi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thêm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chữ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vào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nữa</a:t>
            </a:r>
            <a:r>
              <a:rPr lang="en-US" altLang="en-US" baseline="0" dirty="0"/>
              <a:t>)</a:t>
            </a:r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6824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533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1996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13 Facebook launch Messenger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9961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5724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532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5186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9551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9971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283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344C0-51FF-4501-9D1C-D7941C9A01DF}" type="slidenum">
              <a:rPr lang="en-US" smtClean="0"/>
              <a:pPr>
                <a:defRPr/>
              </a:pPr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774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EF1A6D-9708-46F5-97ED-CE2BD838B959}" type="slidenum">
              <a:rPr lang="en-US" smtClean="0"/>
              <a:pPr>
                <a:defRPr/>
              </a:pPr>
              <a:t>361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687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EF1A6D-9708-46F5-97ED-CE2BD838B959}" type="slidenum">
              <a:rPr lang="en-US" smtClean="0"/>
              <a:pPr>
                <a:defRPr/>
              </a:pPr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04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EF1A6D-9708-46F5-97ED-CE2BD838B959}" type="slidenum">
              <a:rPr lang="en-US" smtClean="0"/>
              <a:pPr>
                <a:defRPr/>
              </a:pPr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94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13 Facebook launch Messenger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8617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EF1A6D-9708-46F5-97ED-CE2BD838B959}" type="slidenum">
              <a:rPr lang="en-US" smtClean="0"/>
              <a:pPr>
                <a:defRPr/>
              </a:pPr>
              <a:t>364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5751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EF1A6D-9708-46F5-97ED-CE2BD838B959}" type="slidenum">
              <a:rPr lang="en-US" smtClean="0"/>
              <a:pPr>
                <a:defRPr/>
              </a:pPr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8351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EF1A6D-9708-46F5-97ED-CE2BD838B959}" type="slidenum">
              <a:rPr lang="en-US" smtClean="0"/>
              <a:pPr>
                <a:defRPr/>
              </a:pPr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2219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EF1A6D-9708-46F5-97ED-CE2BD838B959}" type="slidenum">
              <a:rPr lang="en-US" smtClean="0"/>
              <a:pPr>
                <a:defRPr/>
              </a:pPr>
              <a:t>367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2045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EF1A6D-9708-46F5-97ED-CE2BD838B959}" type="slidenum">
              <a:rPr lang="en-US" smtClean="0"/>
              <a:pPr>
                <a:defRPr/>
              </a:pPr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8472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EF1A6D-9708-46F5-97ED-CE2BD838B959}" type="slidenum">
              <a:rPr lang="en-US" smtClean="0"/>
              <a:pPr>
                <a:defRPr/>
              </a:pPr>
              <a:t>369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68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13 Facebook launch Messenger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94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13 Facebook launch Messenger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38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13 Facebook launch Messenger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73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60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3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7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6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43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74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Tô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đậm</a:t>
            </a:r>
            <a:r>
              <a:rPr lang="en-US" altLang="en-US" baseline="0" dirty="0"/>
              <a:t> PSIB – My system – Proposal</a:t>
            </a:r>
          </a:p>
          <a:p>
            <a:endParaRPr lang="en-US" altLang="en-US" baseline="0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05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Tô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đậm</a:t>
            </a:r>
            <a:r>
              <a:rPr lang="en-US" altLang="en-US" baseline="0" dirty="0"/>
              <a:t> PSIB – My system – Proposal</a:t>
            </a:r>
          </a:p>
          <a:p>
            <a:endParaRPr lang="en-US" altLang="en-US" baseline="0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58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Tô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đậm</a:t>
            </a:r>
            <a:r>
              <a:rPr lang="en-US" altLang="en-US" baseline="0" dirty="0"/>
              <a:t> PSIB – My system – Proposal</a:t>
            </a:r>
          </a:p>
          <a:p>
            <a:endParaRPr lang="en-US" altLang="en-US" baseline="0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62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Dua tren nhung van de da neu tren, nhom chung toi quyet dinh dua ra mot he thong bao gom cac phan sau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A1F585-0A4F-4984-B806-A63B9A5A18A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86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13 Facebook launch Messenger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6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April 13 Facebook launch Messenger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75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34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and integrate intelligent and sophisticated conversational user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8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and integrate intelligent and sophisticated conversational user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01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and integrate intelligent and sophisticated conversational user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5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action </a:t>
            </a:r>
            <a:r>
              <a:rPr lang="en-US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gì</a:t>
            </a:r>
            <a:r>
              <a:rPr lang="en-US" baseline="0" dirty="0"/>
              <a:t>?</a:t>
            </a:r>
          </a:p>
          <a:p>
            <a:r>
              <a:rPr lang="en-US" baseline="0" dirty="0" err="1"/>
              <a:t>Tóm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category </a:t>
            </a:r>
            <a:r>
              <a:rPr lang="en-US" baseline="0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nghĩa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ghì</a:t>
            </a:r>
            <a:r>
              <a:rPr lang="en-US" baseline="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94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baseline="0" dirty="0"/>
              <a:t> slide “</a:t>
            </a:r>
            <a:r>
              <a:rPr lang="en-US" baseline="0" dirty="0" err="1"/>
              <a:t>toàn</a:t>
            </a:r>
            <a:r>
              <a:rPr lang="en-US" baseline="0" dirty="0"/>
              <a:t>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hành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nêu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cần</a:t>
            </a:r>
            <a:r>
              <a:rPr lang="en-US" baseline="0" dirty="0"/>
              <a:t> staff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chuyện</a:t>
            </a:r>
            <a:r>
              <a:rPr lang="en-US" baseline="0" dirty="0"/>
              <a:t> </a:t>
            </a:r>
            <a:r>
              <a:rPr lang="en-US" baseline="0" dirty="0" err="1"/>
              <a:t>đó</a:t>
            </a:r>
            <a:r>
              <a:rPr lang="is-IS" baseline="0" dirty="0"/>
              <a:t>….”</a:t>
            </a:r>
          </a:p>
          <a:p>
            <a:r>
              <a:rPr lang="is-IS" baseline="0" dirty="0"/>
              <a:t>Cần khẳng định sử dụng pattern và làm theo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39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baseline="0" dirty="0"/>
              <a:t> table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61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baseline="0" dirty="0"/>
              <a:t> table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937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baseline="0" dirty="0"/>
              <a:t> table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baseline="0" dirty="0"/>
              <a:t> table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49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baseline="0" dirty="0"/>
              <a:t> table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5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Thiếu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baseline="0" dirty="0"/>
              <a:t> keyword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xác</a:t>
            </a:r>
            <a:r>
              <a:rPr lang="en-US" baseline="0" dirty="0"/>
              <a:t> (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tiên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19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baseline="0" dirty="0"/>
              <a:t> table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81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Khi</a:t>
            </a:r>
            <a:r>
              <a:rPr lang="en-US" dirty="0"/>
              <a:t> 1 </a:t>
            </a:r>
            <a:r>
              <a:rPr lang="en-US" dirty="0" err="1"/>
              <a:t>công</a:t>
            </a:r>
            <a:r>
              <a:rPr lang="en-US" baseline="0" dirty="0"/>
              <a:t> ty </a:t>
            </a:r>
            <a:r>
              <a:rPr lang="en-US" baseline="0" dirty="0" err="1"/>
              <a:t>muốn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,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triển</a:t>
            </a:r>
            <a:r>
              <a:rPr lang="en-US" baseline="0" dirty="0"/>
              <a:t> </a:t>
            </a:r>
            <a:r>
              <a:rPr lang="en-US" baseline="0" dirty="0" err="1"/>
              <a:t>khai</a:t>
            </a:r>
            <a:r>
              <a:rPr lang="en-US" baseline="0" dirty="0"/>
              <a:t>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chất</a:t>
            </a:r>
            <a:r>
              <a:rPr lang="en-US" baseline="0" dirty="0"/>
              <a:t> </a:t>
            </a:r>
            <a:r>
              <a:rPr lang="en-US" baseline="0" dirty="0" err="1"/>
              <a:t>họ</a:t>
            </a:r>
            <a:r>
              <a:rPr lang="en-US" baseline="0" dirty="0"/>
              <a:t> </a:t>
            </a:r>
            <a:r>
              <a:rPr lang="en-US" baseline="0" dirty="0" err="1"/>
              <a:t>phải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business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họ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tự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nghĩ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khóa</a:t>
            </a:r>
            <a:r>
              <a:rPr lang="en-US" baseline="0" dirty="0"/>
              <a:t> </a:t>
            </a:r>
            <a:r>
              <a:rPr lang="en-US" baseline="0" dirty="0" err="1"/>
              <a:t>mà</a:t>
            </a:r>
            <a:r>
              <a:rPr lang="en-US" baseline="0" dirty="0"/>
              <a:t> ng ta hay </a:t>
            </a:r>
            <a:r>
              <a:rPr lang="en-US" baseline="0" dirty="0" err="1"/>
              <a:t>thường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nhất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hỗ</a:t>
            </a:r>
            <a:r>
              <a:rPr lang="en-US" baseline="0" dirty="0"/>
              <a:t> </a:t>
            </a:r>
            <a:r>
              <a:rPr lang="en-US" baseline="0" dirty="0" err="1"/>
              <a:t>trợ</a:t>
            </a:r>
            <a:r>
              <a:rPr lang="en-US" baseline="0" dirty="0"/>
              <a:t> </a:t>
            </a:r>
            <a:r>
              <a:rPr lang="en-US" baseline="0" dirty="0" err="1"/>
              <a:t>sẵn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đảm</a:t>
            </a:r>
            <a:r>
              <a:rPr lang="en-US" baseline="0" dirty="0"/>
              <a:t> </a:t>
            </a:r>
            <a:r>
              <a:rPr lang="en-US" baseline="0" dirty="0" err="1"/>
              <a:t>bảo</a:t>
            </a:r>
            <a:r>
              <a:rPr lang="en-US" baseline="0" dirty="0"/>
              <a:t> </a:t>
            </a:r>
            <a:r>
              <a:rPr lang="en-US" baseline="0" dirty="0" err="1"/>
              <a:t>giai</a:t>
            </a:r>
            <a:r>
              <a:rPr lang="en-US" baseline="0" dirty="0"/>
              <a:t> </a:t>
            </a:r>
            <a:r>
              <a:rPr lang="en-US" baseline="0" dirty="0" err="1"/>
              <a:t>đoạn</a:t>
            </a:r>
            <a:r>
              <a:rPr lang="en-US" baseline="0" dirty="0"/>
              <a:t> ban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chạy</a:t>
            </a:r>
            <a:r>
              <a:rPr lang="en-US" baseline="0" dirty="0"/>
              <a:t> </a:t>
            </a:r>
            <a:r>
              <a:rPr lang="en-US" baseline="0" dirty="0" err="1"/>
              <a:t>tốt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tin </a:t>
            </a:r>
            <a:r>
              <a:rPr lang="en-US" baseline="0" dirty="0" err="1"/>
              <a:t>cậy</a:t>
            </a:r>
            <a:r>
              <a:rPr lang="en-US" baseline="0" dirty="0"/>
              <a:t>. </a:t>
            </a:r>
            <a:r>
              <a:rPr lang="en-US" baseline="0" dirty="0" err="1"/>
              <a:t>Và</a:t>
            </a:r>
            <a:r>
              <a:rPr lang="en-US" baseline="0" dirty="0"/>
              <a:t> ở </a:t>
            </a:r>
            <a:r>
              <a:rPr lang="en-US" baseline="0" dirty="0" err="1"/>
              <a:t>đây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triển</a:t>
            </a:r>
            <a:r>
              <a:rPr lang="en-US" baseline="0" dirty="0"/>
              <a:t> </a:t>
            </a:r>
            <a:r>
              <a:rPr lang="en-US" baseline="0" dirty="0" err="1"/>
              <a:t>khai</a:t>
            </a:r>
            <a:r>
              <a:rPr lang="en-US" baseline="0" dirty="0"/>
              <a:t> </a:t>
            </a:r>
            <a:r>
              <a:rPr lang="en-US" baseline="0" dirty="0" err="1"/>
              <a:t>dịch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liên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food.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đưa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ví</a:t>
            </a:r>
            <a:r>
              <a:rPr lang="en-US" baseline="0" dirty="0"/>
              <a:t> </a:t>
            </a:r>
            <a:r>
              <a:rPr lang="en-US" baseline="0" dirty="0" err="1"/>
              <a:t>dụ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67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D68EA-E915-4908-88A3-62A89F837861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3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D68EA-E915-4908-88A3-62A89F837861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456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D68EA-E915-4908-88A3-62A89F837861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17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D68EA-E915-4908-88A3-62A89F837861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581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D68EA-E915-4908-88A3-62A89F837861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0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D68EA-E915-4908-88A3-62A89F837861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30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D68EA-E915-4908-88A3-62A89F837861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720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D68EA-E915-4908-88A3-62A89F837861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7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Thiếu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baseline="0" dirty="0"/>
              <a:t> keyword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xác</a:t>
            </a:r>
            <a:r>
              <a:rPr lang="en-US" baseline="0" dirty="0"/>
              <a:t> (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tiên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94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D68EA-E915-4908-88A3-62A89F837861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490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D68EA-E915-4908-88A3-62A89F837861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31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049B40-6CD5-43E5-A487-3DFD8CCC3739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07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049B40-6CD5-43E5-A487-3DFD8CCC3739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653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giùm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hủ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coi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40C7F8-CCE5-42B7-90CB-EF22978D4E7D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657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giùm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hủ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coi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40C7F8-CCE5-42B7-90CB-EF22978D4E7D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031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F2AAD9-4971-4614-BA46-392CFAE14B03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934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F3A0B3-CBC6-46D7-BCA8-1628BFD577F9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674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B5A0C5-F80E-4FA1-9419-4540F48C3721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382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E300C8-02B7-47D0-9A82-05F06E58781B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Thiếu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baseline="0" dirty="0"/>
              <a:t> keyword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xác</a:t>
            </a:r>
            <a:r>
              <a:rPr lang="en-US" baseline="0" dirty="0"/>
              <a:t> (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tiên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262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B7D60D-DD83-47FE-B79D-F9258A1A3A3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1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0EB7F4-1FA3-4516-92A3-D75AA0DBC68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13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FA6B9B-CC1A-4D75-ADD3-B9A7E6AE2B0D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417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5EF8FC-2BE8-48B3-AE6C-2DED6DB177CE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645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8AA451-96EB-45D2-81E2-F172B62969E1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682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031156-472B-4320-99AB-D64C4C3B89AC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134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40C7F8-CCE5-42B7-90CB-EF22978D4E7D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292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Ghi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ví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dụ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cho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phần</a:t>
            </a:r>
            <a:r>
              <a:rPr lang="en-US" altLang="en-US" baseline="0" dirty="0"/>
              <a:t> intent -&gt; 246</a:t>
            </a:r>
          </a:p>
          <a:p>
            <a:endParaRPr lang="en-US" altLang="en-US" baseline="0" dirty="0"/>
          </a:p>
          <a:p>
            <a:endParaRPr lang="en-US" altLang="en-US" baseline="0" dirty="0"/>
          </a:p>
          <a:p>
            <a:r>
              <a:rPr lang="en-US" altLang="en-US" baseline="0" dirty="0"/>
              <a:t>Demo </a:t>
            </a:r>
            <a:r>
              <a:rPr lang="en-US" altLang="en-US" baseline="0" dirty="0" err="1"/>
              <a:t>ìinformal</a:t>
            </a:r>
            <a:endParaRPr lang="en-US" altLang="en-US" baseline="0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40C7F8-CCE5-42B7-90CB-EF22978D4E7D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675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Ghi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ví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dụ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cho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phần</a:t>
            </a:r>
            <a:r>
              <a:rPr lang="en-US" altLang="en-US" baseline="0" dirty="0"/>
              <a:t> intent -&gt; 246</a:t>
            </a:r>
          </a:p>
          <a:p>
            <a:endParaRPr lang="en-US" altLang="en-US" baseline="0" dirty="0"/>
          </a:p>
          <a:p>
            <a:endParaRPr lang="en-US" altLang="en-US" baseline="0" dirty="0"/>
          </a:p>
          <a:p>
            <a:r>
              <a:rPr lang="en-US" altLang="en-US" baseline="0" dirty="0"/>
              <a:t>Demo </a:t>
            </a:r>
            <a:r>
              <a:rPr lang="en-US" altLang="en-US" baseline="0" dirty="0" err="1"/>
              <a:t>ìinformal</a:t>
            </a:r>
            <a:endParaRPr lang="en-US" altLang="en-US" baseline="0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40C7F8-CCE5-42B7-90CB-EF22978D4E7D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269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Ghi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ví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dụ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cho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phần</a:t>
            </a:r>
            <a:r>
              <a:rPr lang="en-US" altLang="en-US" baseline="0" dirty="0"/>
              <a:t> intent -&gt; 246</a:t>
            </a:r>
          </a:p>
          <a:p>
            <a:endParaRPr lang="en-US" altLang="en-US" baseline="0" dirty="0"/>
          </a:p>
          <a:p>
            <a:endParaRPr lang="en-US" altLang="en-US" baseline="0" dirty="0"/>
          </a:p>
          <a:p>
            <a:r>
              <a:rPr lang="en-US" altLang="en-US" baseline="0" dirty="0"/>
              <a:t>Demo </a:t>
            </a:r>
            <a:r>
              <a:rPr lang="en-US" altLang="en-US" baseline="0" dirty="0" err="1"/>
              <a:t>ìinformal</a:t>
            </a:r>
            <a:endParaRPr lang="en-US" altLang="en-US" baseline="0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40C7F8-CCE5-42B7-90CB-EF22978D4E7D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84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994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Ghi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ví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dụ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cho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phần</a:t>
            </a:r>
            <a:r>
              <a:rPr lang="en-US" altLang="en-US" baseline="0" dirty="0"/>
              <a:t> intent -&gt; 246</a:t>
            </a:r>
          </a:p>
          <a:p>
            <a:endParaRPr lang="en-US" altLang="en-US" baseline="0" dirty="0"/>
          </a:p>
          <a:p>
            <a:endParaRPr lang="en-US" altLang="en-US" baseline="0" dirty="0"/>
          </a:p>
          <a:p>
            <a:r>
              <a:rPr lang="en-US" altLang="en-US" baseline="0" dirty="0"/>
              <a:t>Demo </a:t>
            </a:r>
            <a:r>
              <a:rPr lang="en-US" altLang="en-US" baseline="0" dirty="0" err="1"/>
              <a:t>ìinformal</a:t>
            </a:r>
            <a:endParaRPr lang="en-US" altLang="en-US" baseline="0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40C7F8-CCE5-42B7-90CB-EF22978D4E7D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022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file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ký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586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397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996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202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022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027EF-9044-4A91-BD24-1D0300760ABE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382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ví</a:t>
            </a:r>
            <a:r>
              <a:rPr lang="en-US" baseline="0" dirty="0"/>
              <a:t> </a:t>
            </a:r>
            <a:r>
              <a:rPr lang="en-US" baseline="0" dirty="0" err="1"/>
              <a:t>dụ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380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ví</a:t>
            </a:r>
            <a:r>
              <a:rPr lang="en-US" baseline="0" dirty="0"/>
              <a:t> </a:t>
            </a:r>
            <a:r>
              <a:rPr lang="en-US" baseline="0" dirty="0" err="1"/>
              <a:t>dụ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023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ví</a:t>
            </a:r>
            <a:r>
              <a:rPr lang="en-US" baseline="0" dirty="0"/>
              <a:t> </a:t>
            </a:r>
            <a:r>
              <a:rPr lang="en-US" baseline="0" dirty="0" err="1"/>
              <a:t>dụ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75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Dua</a:t>
            </a:r>
            <a:r>
              <a:rPr lang="en-US" altLang="en-US" dirty="0"/>
              <a:t> </a:t>
            </a:r>
            <a:r>
              <a:rPr lang="en-US" altLang="en-US" dirty="0" err="1"/>
              <a:t>tren</a:t>
            </a:r>
            <a:r>
              <a:rPr lang="en-US" altLang="en-US" dirty="0"/>
              <a:t> </a:t>
            </a:r>
            <a:r>
              <a:rPr lang="en-US" altLang="en-US" dirty="0" err="1"/>
              <a:t>nhung</a:t>
            </a:r>
            <a:r>
              <a:rPr lang="en-US" altLang="en-US" dirty="0"/>
              <a:t> van de da </a:t>
            </a:r>
            <a:r>
              <a:rPr lang="en-US" altLang="en-US" dirty="0" err="1"/>
              <a:t>neu</a:t>
            </a:r>
            <a:r>
              <a:rPr lang="en-US" altLang="en-US" dirty="0"/>
              <a:t> </a:t>
            </a:r>
            <a:r>
              <a:rPr lang="en-US" altLang="en-US" dirty="0" err="1"/>
              <a:t>tren</a:t>
            </a:r>
            <a:r>
              <a:rPr lang="en-US" altLang="en-US" dirty="0"/>
              <a:t>, </a:t>
            </a:r>
            <a:r>
              <a:rPr lang="en-US" altLang="en-US" dirty="0" err="1"/>
              <a:t>nhom</a:t>
            </a:r>
            <a:r>
              <a:rPr lang="en-US" altLang="en-US" dirty="0"/>
              <a:t> </a:t>
            </a:r>
            <a:r>
              <a:rPr lang="en-US" altLang="en-US" dirty="0" err="1"/>
              <a:t>chung</a:t>
            </a:r>
            <a:r>
              <a:rPr lang="en-US" altLang="en-US" dirty="0"/>
              <a:t> </a:t>
            </a:r>
            <a:r>
              <a:rPr lang="en-US" altLang="en-US" dirty="0" err="1"/>
              <a:t>toi</a:t>
            </a:r>
            <a:r>
              <a:rPr lang="en-US" altLang="en-US" dirty="0"/>
              <a:t> </a:t>
            </a:r>
            <a:r>
              <a:rPr lang="en-US" altLang="en-US" dirty="0" err="1"/>
              <a:t>quyet</a:t>
            </a:r>
            <a:r>
              <a:rPr lang="en-US" altLang="en-US" dirty="0"/>
              <a:t> </a:t>
            </a:r>
            <a:r>
              <a:rPr lang="en-US" altLang="en-US" dirty="0" err="1"/>
              <a:t>dinh</a:t>
            </a:r>
            <a:r>
              <a:rPr lang="en-US" altLang="en-US" dirty="0"/>
              <a:t> </a:t>
            </a:r>
            <a:r>
              <a:rPr lang="en-US" altLang="en-US" dirty="0" err="1"/>
              <a:t>dua</a:t>
            </a:r>
            <a:r>
              <a:rPr lang="en-US" altLang="en-US" dirty="0"/>
              <a:t> </a:t>
            </a:r>
            <a:r>
              <a:rPr lang="en-US" altLang="en-US" dirty="0" err="1"/>
              <a:t>ra</a:t>
            </a:r>
            <a:r>
              <a:rPr lang="en-US" altLang="en-US" dirty="0"/>
              <a:t> mot he thong </a:t>
            </a:r>
            <a:r>
              <a:rPr lang="en-US" altLang="en-US" dirty="0" err="1"/>
              <a:t>bao</a:t>
            </a:r>
            <a:r>
              <a:rPr lang="en-US" altLang="en-US" dirty="0"/>
              <a:t> </a:t>
            </a:r>
            <a:r>
              <a:rPr lang="en-US" altLang="en-US" dirty="0" err="1"/>
              <a:t>gom</a:t>
            </a:r>
            <a:r>
              <a:rPr lang="en-US" altLang="en-US" dirty="0"/>
              <a:t> </a:t>
            </a:r>
            <a:r>
              <a:rPr lang="en-US" altLang="en-US" dirty="0" err="1"/>
              <a:t>cac</a:t>
            </a:r>
            <a:r>
              <a:rPr lang="en-US" altLang="en-US" dirty="0"/>
              <a:t> </a:t>
            </a:r>
            <a:r>
              <a:rPr lang="en-US" altLang="en-US" dirty="0" err="1"/>
              <a:t>phan</a:t>
            </a:r>
            <a:r>
              <a:rPr lang="en-US" altLang="en-US" dirty="0"/>
              <a:t> </a:t>
            </a:r>
            <a:r>
              <a:rPr lang="en-US" altLang="en-US" dirty="0" err="1"/>
              <a:t>sau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 err="1"/>
              <a:t>Ghi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trên</a:t>
            </a:r>
            <a:r>
              <a:rPr lang="en-US" altLang="en-US" baseline="0" dirty="0"/>
              <a:t> slide, </a:t>
            </a:r>
            <a:r>
              <a:rPr lang="en-US" altLang="en-US" baseline="0" dirty="0" err="1"/>
              <a:t>đưa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hình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ảnh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của</a:t>
            </a:r>
            <a:r>
              <a:rPr lang="en-US" altLang="en-US" baseline="0" dirty="0"/>
              <a:t> bot </a:t>
            </a:r>
            <a:r>
              <a:rPr lang="en-US" altLang="en-US" baseline="0" dirty="0" err="1"/>
              <a:t>mình</a:t>
            </a:r>
            <a:endParaRPr lang="en-US" altLang="en-US" baseline="0" dirty="0"/>
          </a:p>
          <a:p>
            <a:r>
              <a:rPr lang="en-US" altLang="en-US" baseline="0" dirty="0"/>
              <a:t>“</a:t>
            </a:r>
            <a:r>
              <a:rPr lang="en-US" altLang="en-US" baseline="0" dirty="0" err="1"/>
              <a:t>xin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giới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thiệu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quý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hội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đồng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hệ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thống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của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chúng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tôi</a:t>
            </a:r>
            <a:r>
              <a:rPr lang="is-IS" altLang="en-US" baseline="0" dirty="0"/>
              <a:t>…..”</a:t>
            </a:r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A1F585-0A4F-4984-B806-A63B9A5A18A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23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ví</a:t>
            </a:r>
            <a:r>
              <a:rPr lang="en-US" baseline="0" dirty="0"/>
              <a:t> </a:t>
            </a:r>
            <a:r>
              <a:rPr lang="en-US" baseline="0" dirty="0" err="1"/>
              <a:t>dụ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135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ví</a:t>
            </a:r>
            <a:r>
              <a:rPr lang="en-US" baseline="0" dirty="0"/>
              <a:t> </a:t>
            </a:r>
            <a:r>
              <a:rPr lang="en-US" baseline="0" dirty="0" err="1"/>
              <a:t>dụ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884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E66A36-4335-4736-9403-24C3219F1806}" type="slidenum">
              <a:rPr lang="en-US" smtClean="0"/>
              <a:pPr>
                <a:defRPr/>
              </a:pPr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715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E66A36-4335-4736-9403-24C3219F1806}" type="slidenum">
              <a:rPr lang="en-US" smtClean="0"/>
              <a:pPr>
                <a:defRPr/>
              </a:pPr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9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E66A36-4335-4736-9403-24C3219F1806}" type="slidenum">
              <a:rPr lang="en-US" smtClean="0"/>
              <a:pPr>
                <a:defRPr/>
              </a:pPr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18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E66A36-4335-4736-9403-24C3219F1806}" type="slidenum">
              <a:rPr lang="en-US" smtClean="0"/>
              <a:pPr>
                <a:defRPr/>
              </a:pPr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9509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E66A36-4335-4736-9403-24C3219F1806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922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E66A36-4335-4736-9403-24C3219F1806}" type="slidenum">
              <a:rPr lang="en-US" smtClean="0"/>
              <a:pPr>
                <a:defRPr/>
              </a:pPr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891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E66A36-4335-4736-9403-24C3219F1806}" type="slidenum">
              <a:rPr lang="en-US" smtClean="0"/>
              <a:pPr>
                <a:defRPr/>
              </a:pPr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91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E66A36-4335-4736-9403-24C3219F1806}" type="slidenum">
              <a:rPr lang="en-US" smtClean="0"/>
              <a:pPr>
                <a:defRPr/>
              </a:pPr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97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Dua</a:t>
            </a:r>
            <a:r>
              <a:rPr lang="en-US" altLang="en-US" dirty="0"/>
              <a:t> </a:t>
            </a:r>
            <a:r>
              <a:rPr lang="en-US" altLang="en-US" dirty="0" err="1"/>
              <a:t>tren</a:t>
            </a:r>
            <a:r>
              <a:rPr lang="en-US" altLang="en-US" dirty="0"/>
              <a:t> </a:t>
            </a:r>
            <a:r>
              <a:rPr lang="en-US" altLang="en-US" dirty="0" err="1"/>
              <a:t>nhung</a:t>
            </a:r>
            <a:r>
              <a:rPr lang="en-US" altLang="en-US" dirty="0"/>
              <a:t> van de da </a:t>
            </a:r>
            <a:r>
              <a:rPr lang="en-US" altLang="en-US" dirty="0" err="1"/>
              <a:t>neu</a:t>
            </a:r>
            <a:r>
              <a:rPr lang="en-US" altLang="en-US" dirty="0"/>
              <a:t> </a:t>
            </a:r>
            <a:r>
              <a:rPr lang="en-US" altLang="en-US" dirty="0" err="1"/>
              <a:t>tren</a:t>
            </a:r>
            <a:r>
              <a:rPr lang="en-US" altLang="en-US" dirty="0"/>
              <a:t>, </a:t>
            </a:r>
            <a:r>
              <a:rPr lang="en-US" altLang="en-US" dirty="0" err="1"/>
              <a:t>nhom</a:t>
            </a:r>
            <a:r>
              <a:rPr lang="en-US" altLang="en-US" dirty="0"/>
              <a:t> </a:t>
            </a:r>
            <a:r>
              <a:rPr lang="en-US" altLang="en-US" dirty="0" err="1"/>
              <a:t>chung</a:t>
            </a:r>
            <a:r>
              <a:rPr lang="en-US" altLang="en-US" dirty="0"/>
              <a:t> </a:t>
            </a:r>
            <a:r>
              <a:rPr lang="en-US" altLang="en-US" dirty="0" err="1"/>
              <a:t>toi</a:t>
            </a:r>
            <a:r>
              <a:rPr lang="en-US" altLang="en-US" dirty="0"/>
              <a:t> </a:t>
            </a:r>
            <a:r>
              <a:rPr lang="en-US" altLang="en-US" dirty="0" err="1"/>
              <a:t>quyet</a:t>
            </a:r>
            <a:r>
              <a:rPr lang="en-US" altLang="en-US" dirty="0"/>
              <a:t> </a:t>
            </a:r>
            <a:r>
              <a:rPr lang="en-US" altLang="en-US" dirty="0" err="1"/>
              <a:t>dinh</a:t>
            </a:r>
            <a:r>
              <a:rPr lang="en-US" altLang="en-US" dirty="0"/>
              <a:t> </a:t>
            </a:r>
            <a:r>
              <a:rPr lang="en-US" altLang="en-US" dirty="0" err="1"/>
              <a:t>dua</a:t>
            </a:r>
            <a:r>
              <a:rPr lang="en-US" altLang="en-US" dirty="0"/>
              <a:t> </a:t>
            </a:r>
            <a:r>
              <a:rPr lang="en-US" altLang="en-US" dirty="0" err="1"/>
              <a:t>ra</a:t>
            </a:r>
            <a:r>
              <a:rPr lang="en-US" altLang="en-US" dirty="0"/>
              <a:t> mot he thong </a:t>
            </a:r>
            <a:r>
              <a:rPr lang="en-US" altLang="en-US" dirty="0" err="1"/>
              <a:t>bao</a:t>
            </a:r>
            <a:r>
              <a:rPr lang="en-US" altLang="en-US" dirty="0"/>
              <a:t> </a:t>
            </a:r>
            <a:r>
              <a:rPr lang="en-US" altLang="en-US" dirty="0" err="1"/>
              <a:t>gom</a:t>
            </a:r>
            <a:r>
              <a:rPr lang="en-US" altLang="en-US" dirty="0"/>
              <a:t> </a:t>
            </a:r>
            <a:r>
              <a:rPr lang="en-US" altLang="en-US" dirty="0" err="1"/>
              <a:t>cac</a:t>
            </a:r>
            <a:r>
              <a:rPr lang="en-US" altLang="en-US" dirty="0"/>
              <a:t> </a:t>
            </a:r>
            <a:r>
              <a:rPr lang="en-US" altLang="en-US" dirty="0" err="1"/>
              <a:t>phan</a:t>
            </a:r>
            <a:r>
              <a:rPr lang="en-US" altLang="en-US" dirty="0"/>
              <a:t> </a:t>
            </a:r>
            <a:r>
              <a:rPr lang="en-US" altLang="en-US" dirty="0" err="1"/>
              <a:t>sau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 err="1"/>
              <a:t>Ghi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trên</a:t>
            </a:r>
            <a:r>
              <a:rPr lang="en-US" altLang="en-US" baseline="0" dirty="0"/>
              <a:t> slide, </a:t>
            </a:r>
            <a:r>
              <a:rPr lang="en-US" altLang="en-US" baseline="0" dirty="0" err="1"/>
              <a:t>đưa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hình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ảnh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của</a:t>
            </a:r>
            <a:r>
              <a:rPr lang="en-US" altLang="en-US" baseline="0" dirty="0"/>
              <a:t> bot </a:t>
            </a:r>
            <a:r>
              <a:rPr lang="en-US" altLang="en-US" baseline="0" dirty="0" err="1"/>
              <a:t>mình</a:t>
            </a:r>
            <a:endParaRPr lang="en-US" altLang="en-US" baseline="0" dirty="0"/>
          </a:p>
          <a:p>
            <a:r>
              <a:rPr lang="en-US" altLang="en-US" baseline="0" dirty="0"/>
              <a:t>“</a:t>
            </a:r>
            <a:r>
              <a:rPr lang="en-US" altLang="en-US" baseline="0" dirty="0" err="1"/>
              <a:t>xin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giới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thiệu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quý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hội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đồng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hệ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thống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của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chúng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tôi</a:t>
            </a:r>
            <a:r>
              <a:rPr lang="is-IS" altLang="en-US" baseline="0" dirty="0"/>
              <a:t>…..”</a:t>
            </a:r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A1F585-0A4F-4984-B806-A63B9A5A18A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5740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E66A36-4335-4736-9403-24C3219F1806}" type="slidenum">
              <a:rPr lang="en-US" smtClean="0"/>
              <a:pPr>
                <a:defRPr/>
              </a:pPr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63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nghĩa</a:t>
            </a:r>
            <a:r>
              <a:rPr lang="en-US" baseline="0" dirty="0"/>
              <a:t> nearby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14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nghĩa</a:t>
            </a:r>
            <a:r>
              <a:rPr lang="en-US" baseline="0" dirty="0"/>
              <a:t> nearby</a:t>
            </a:r>
          </a:p>
          <a:p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đầy</a:t>
            </a:r>
            <a:r>
              <a:rPr lang="en-US" baseline="0" dirty="0"/>
              <a:t> </a:t>
            </a:r>
            <a:r>
              <a:rPr lang="en-US" baseline="0" dirty="0" err="1"/>
              <a:t>đủ</a:t>
            </a:r>
            <a:r>
              <a:rPr lang="en-US" baseline="0" dirty="0"/>
              <a:t>: </a:t>
            </a:r>
            <a:r>
              <a:rPr lang="en-US" baseline="0" dirty="0" err="1"/>
              <a:t>tính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đường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thật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228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baseline="0" dirty="0"/>
              <a:t> 3 </a:t>
            </a:r>
            <a:r>
              <a:rPr lang="en-US" baseline="0" dirty="0" err="1"/>
              <a:t>bước</a:t>
            </a:r>
            <a:r>
              <a:rPr lang="en-US" baseline="0" dirty="0"/>
              <a:t> </a:t>
            </a:r>
            <a:r>
              <a:rPr lang="en-US" baseline="0" dirty="0" err="1"/>
              <a:t>ngay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nay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010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bày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thưc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dễ</a:t>
            </a:r>
            <a:r>
              <a:rPr lang="en-US" baseline="0" dirty="0"/>
              <a:t> </a:t>
            </a:r>
            <a:r>
              <a:rPr lang="en-US" baseline="0" dirty="0" err="1"/>
              <a:t>hiểu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684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bước</a:t>
            </a:r>
            <a:r>
              <a:rPr lang="en-US" baseline="0" dirty="0"/>
              <a:t> 3: </a:t>
            </a:r>
            <a:r>
              <a:rPr lang="en-US" baseline="0" dirty="0" err="1"/>
              <a:t>mình</a:t>
            </a:r>
            <a:r>
              <a:rPr lang="en-US" baseline="0" dirty="0"/>
              <a:t> </a:t>
            </a:r>
            <a:r>
              <a:rPr lang="en-US" baseline="0" dirty="0" err="1"/>
              <a:t>fiter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827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bước</a:t>
            </a:r>
            <a:r>
              <a:rPr lang="en-US" baseline="0" dirty="0"/>
              <a:t> 3: </a:t>
            </a:r>
            <a:r>
              <a:rPr lang="en-US" baseline="0" dirty="0" err="1"/>
              <a:t>mình</a:t>
            </a:r>
            <a:r>
              <a:rPr lang="en-US" baseline="0" dirty="0"/>
              <a:t> </a:t>
            </a:r>
            <a:r>
              <a:rPr lang="en-US" baseline="0" dirty="0" err="1"/>
              <a:t>fiter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643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note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vs </a:t>
            </a:r>
            <a:r>
              <a:rPr lang="en-US" baseline="0" dirty="0" err="1"/>
              <a:t>mỗi</a:t>
            </a:r>
            <a:r>
              <a:rPr lang="en-US" baseline="0" dirty="0"/>
              <a:t> icon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ý</a:t>
            </a:r>
            <a:r>
              <a:rPr lang="en-US" baseline="0" dirty="0"/>
              <a:t> </a:t>
            </a:r>
            <a:r>
              <a:rPr lang="en-US" baseline="0" dirty="0" err="1"/>
              <a:t>nghĩa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ghì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614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note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vs </a:t>
            </a:r>
            <a:r>
              <a:rPr lang="en-US" baseline="0" dirty="0" err="1"/>
              <a:t>mỗi</a:t>
            </a:r>
            <a:r>
              <a:rPr lang="en-US" baseline="0" dirty="0"/>
              <a:t> icon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ý</a:t>
            </a:r>
            <a:r>
              <a:rPr lang="en-US" baseline="0" dirty="0"/>
              <a:t> </a:t>
            </a:r>
            <a:r>
              <a:rPr lang="en-US" baseline="0" dirty="0" err="1"/>
              <a:t>nghĩa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ghì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720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note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vs </a:t>
            </a:r>
            <a:r>
              <a:rPr lang="en-US" baseline="0" dirty="0" err="1"/>
              <a:t>mỗi</a:t>
            </a:r>
            <a:r>
              <a:rPr lang="en-US" baseline="0" dirty="0"/>
              <a:t> icon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ý</a:t>
            </a:r>
            <a:r>
              <a:rPr lang="en-US" baseline="0" dirty="0"/>
              <a:t> </a:t>
            </a:r>
            <a:r>
              <a:rPr lang="en-US" baseline="0" dirty="0" err="1"/>
              <a:t>nghĩa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ghì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57029-60B9-4C8E-93BE-7077B56CD4AF}" type="slidenum">
              <a:rPr lang="en-US" smtClean="0"/>
              <a:pPr>
                <a:defRPr/>
              </a:pPr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39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219075"/>
            <a:ext cx="9131300" cy="7604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defRPr/>
            </a:pPr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 bwMode="auto">
          <a:xfrm>
            <a:off x="6019800" y="3805238"/>
            <a:ext cx="2667000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800" dirty="0"/>
          </a:p>
        </p:txBody>
      </p:sp>
      <p:pic>
        <p:nvPicPr>
          <p:cNvPr id="6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19075"/>
            <a:ext cx="3429000" cy="7604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11593"/>
            <a:ext cx="9144000" cy="2288210"/>
          </a:xfrm>
          <a:noFill/>
        </p:spPr>
        <p:txBody>
          <a:bodyPr/>
          <a:lstStyle>
            <a:lvl1pPr algn="ctr">
              <a:defRPr sz="4800" baseline="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8868" y="3804445"/>
            <a:ext cx="1890932" cy="2118053"/>
          </a:xfrm>
        </p:spPr>
        <p:txBody>
          <a:bodyPr/>
          <a:lstStyle>
            <a:lvl1pPr marL="0" indent="0" algn="ctr">
              <a:buNone/>
              <a:defRPr sz="18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2500" y="6546850"/>
            <a:ext cx="558800" cy="307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44080-0DE3-4665-BC35-0A6880D10E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6F3B9-A4E9-4F3B-A2B4-1D23C76D82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DD052-5889-4724-BC9A-00212E7708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9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54008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39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70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2037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9693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9798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055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22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0"/>
            <a:ext cx="8229600" cy="110013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2C57F-941D-4491-9804-73D5781B4F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34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>
                <a:sym typeface="Calibri" panose="020F0502020204030204" pitchFamily="34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19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375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9876" y="214313"/>
            <a:ext cx="2066925" cy="5911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9" y="214313"/>
            <a:ext cx="6053137" cy="5911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1235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66C45-094C-45FF-A457-3F559DBF94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5907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A9A11-8346-46AA-A42F-CEC0E96A4D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9880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28EED-DBC5-4F93-AAFA-4E35651623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636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6C71C-04F9-4186-AC4A-5340F99A9D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7441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27A023-6C1D-4AC5-A6F6-78BEFB5314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92858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E8571-335E-4FC9-9A66-1EB7A46C5A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81244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3464E-AF04-4271-88B7-9EFCC0CF67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544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9715-FEE5-4FB9-8A06-D2B8E8F39A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44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7320BA-58A5-4AED-97FF-C88068C747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5199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D5472-D7E2-4443-8864-8806AD8579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4295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13B53-D43F-40C6-B6ED-76116EB3AD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89529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FF1EF-D8D0-4EEF-9153-83320F62FE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4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15237-E750-4B83-A344-D4EBF40058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4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FD7-FBA7-4E16-AD66-A34310AF50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0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A152E-15F3-4186-91AA-76296E5067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9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181F9-B74E-4A28-AEBE-8D86FCA67D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01F1A-795C-413F-B96A-37F9559060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6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5C982-0F95-4E70-B66D-CD8FCC1CE6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92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0"/>
            <a:ext cx="9144000" cy="1417638"/>
          </a:xfrm>
          <a:prstGeom prst="rect">
            <a:avLst/>
          </a:prstGeom>
          <a:solidFill>
            <a:schemeClr val="accent6"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latin typeface="Calibri" panose="020F0502020204030204" pitchFamily="34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8000"/>
            <a:ext cx="8229600" cy="77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单击此处编辑母版文本样式</a:t>
            </a:r>
          </a:p>
          <a:p>
            <a:pPr lvl="1"/>
            <a:r>
              <a:rPr lang="en-US" altLang="en-US"/>
              <a:t>第二级</a:t>
            </a:r>
          </a:p>
          <a:p>
            <a:pPr lvl="2"/>
            <a:r>
              <a:rPr lang="en-US" altLang="en-US"/>
              <a:t>第三级</a:t>
            </a:r>
          </a:p>
          <a:p>
            <a:pPr lvl="3"/>
            <a:r>
              <a:rPr lang="en-US" altLang="en-US"/>
              <a:t>第四级</a:t>
            </a:r>
          </a:p>
          <a:p>
            <a:pPr lvl="4"/>
            <a:r>
              <a:rPr lang="en-US" altLang="en-US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2500" y="6550025"/>
            <a:ext cx="558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206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14503C-DB71-4319-A171-A136BC467B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Rectangle 4"/>
          <p:cNvSpPr>
            <a:spLocks noChangeArrowheads="1"/>
          </p:cNvSpPr>
          <p:nvPr userDrawn="1"/>
        </p:nvSpPr>
        <p:spPr bwMode="auto">
          <a:xfrm>
            <a:off x="0" y="1395413"/>
            <a:ext cx="9144000" cy="54403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defRPr/>
            </a:pPr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1034" name="Rectangle 2"/>
          <p:cNvSpPr>
            <a:spLocks noChangeArrowheads="1"/>
          </p:cNvSpPr>
          <p:nvPr userDrawn="1"/>
        </p:nvSpPr>
        <p:spPr bwMode="auto">
          <a:xfrm>
            <a:off x="457200" y="0"/>
            <a:ext cx="82296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Place Suggesting Intelligent Bot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8" r:id="rId1"/>
    <p:sldLayoutId id="2147484739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haroni" panose="02010803020104030203" pitchFamily="2" charset="-79"/>
          <a:ea typeface="SimSun" panose="02010600030101010101" pitchFamily="2" charset="-122"/>
          <a:cs typeface="Aharoni" panose="02010803020104030203" pitchFamily="2" charset="-79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haroni" panose="02010803020104030203" pitchFamily="2" charset="-79"/>
          <a:ea typeface="SimSun" panose="02010600030101010101" pitchFamily="2" charset="-122"/>
          <a:cs typeface="Aharoni" panose="02010803020104030203" pitchFamily="2" charset="-79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haroni" panose="02010803020104030203" pitchFamily="2" charset="-79"/>
          <a:ea typeface="SimSun" panose="02010600030101010101" pitchFamily="2" charset="-122"/>
          <a:cs typeface="Aharoni" panose="02010803020104030203" pitchFamily="2" charset="-79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haroni" panose="02010803020104030203" pitchFamily="2" charset="-79"/>
          <a:ea typeface="SimSun" panose="02010600030101010101" pitchFamily="2" charset="-122"/>
          <a:cs typeface="Aharoni" panose="02010803020104030203" pitchFamily="2" charset="-79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002060"/>
          </a:solidFill>
          <a:latin typeface="Calibri" panose="020F0502020204030204" pitchFamily="34" charset="0"/>
          <a:ea typeface="+mn-ea"/>
          <a:cs typeface="Aharoni" panose="02010803020104030203" pitchFamily="2" charset="-79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rgbClr val="002060"/>
          </a:solidFill>
          <a:latin typeface="Calibri" panose="020F0502020204030204" pitchFamily="34" charset="0"/>
          <a:ea typeface="+mn-ea"/>
          <a:cs typeface="Aharoni" panose="02010803020104030203" pitchFamily="2" charset="-79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ern="1200">
          <a:solidFill>
            <a:srgbClr val="002060"/>
          </a:solidFill>
          <a:latin typeface="Calibri" panose="020F0502020204030204" pitchFamily="34" charset="0"/>
          <a:ea typeface="+mn-ea"/>
          <a:cs typeface="Aharoni" panose="02010803020104030203" pitchFamily="2" charset="-79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rgbClr val="002060"/>
          </a:solidFill>
          <a:latin typeface="Calibri" panose="020F0502020204030204" pitchFamily="34" charset="0"/>
          <a:ea typeface="+mn-ea"/>
          <a:cs typeface="Aharoni" panose="02010803020104030203" pitchFamily="2" charset="-79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rgbClr val="002060"/>
          </a:solidFill>
          <a:latin typeface="Calibri" panose="020F0502020204030204" pitchFamily="34" charset="0"/>
          <a:ea typeface="+mn-ea"/>
          <a:cs typeface="Aharoni" panose="02010803020104030203" pitchFamily="2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14338" y="214313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2051" name="Text Placeholder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Calibri" panose="020F0502020204030204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Calibri" panose="020F0502020204030204" pitchFamily="34" charset="0"/>
              </a:rPr>
              <a:t>Second level</a:t>
            </a:r>
          </a:p>
          <a:p>
            <a:pPr lvl="2"/>
            <a:r>
              <a:rPr lang="en-US" altLang="zh-CN">
                <a:sym typeface="Calibri" panose="020F0502020204030204" pitchFamily="34" charset="0"/>
              </a:rPr>
              <a:t>Third level</a:t>
            </a:r>
          </a:p>
          <a:p>
            <a:pPr lvl="3"/>
            <a:r>
              <a:rPr lang="en-US" altLang="zh-CN">
                <a:sym typeface="Calibri" panose="020F0502020204030204" pitchFamily="34" charset="0"/>
              </a:rPr>
              <a:t>Fourth level</a:t>
            </a:r>
          </a:p>
          <a:p>
            <a:pPr lvl="4"/>
            <a:r>
              <a:rPr lang="en-US" altLang="zh-CN">
                <a:sym typeface="Calibri" panose="020F0502020204030204" pitchFamily="34" charset="0"/>
              </a:rPr>
              <a:t>Fifth level</a:t>
            </a: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Place Suggesting Intelligent Bot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6" r:id="rId1"/>
    <p:sldLayoutId id="2147484717" r:id="rId2"/>
    <p:sldLayoutId id="2147484718" r:id="rId3"/>
    <p:sldLayoutId id="2147484719" r:id="rId4"/>
    <p:sldLayoutId id="2147484720" r:id="rId5"/>
    <p:sldLayoutId id="2147484721" r:id="rId6"/>
    <p:sldLayoutId id="2147484722" r:id="rId7"/>
    <p:sldLayoutId id="2147484723" r:id="rId8"/>
    <p:sldLayoutId id="2147484724" r:id="rId9"/>
    <p:sldLayoutId id="2147484725" r:id="rId10"/>
    <p:sldLayoutId id="214748472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sym typeface="Arial" panose="020B0604020202020204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sym typeface="Arial" panose="020B060402020202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sym typeface="Arial" panose="020B060402020202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sym typeface="Arial" panose="020B060402020202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sym typeface="Arial" panose="020B0604020202020204" pitchFamily="34" charset="0"/>
        </a:defRPr>
      </a:lvl9pPr>
    </p:titleStyle>
    <p:bodyStyle>
      <a:lvl1pPr marL="257175" indent="-257175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557213" indent="-214313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857250" indent="-17145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200150" indent="-17145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1543050" indent="-17145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ea typeface="+mn-ea"/>
              </a:defRPr>
            </a:lvl1pPr>
          </a:lstStyle>
          <a:p>
            <a:pPr>
              <a:defRPr/>
            </a:pPr>
            <a:fld id="{C568791B-62EB-4476-9845-5A0EADB002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7" r:id="rId1"/>
    <p:sldLayoutId id="2147484728" r:id="rId2"/>
    <p:sldLayoutId id="2147484729" r:id="rId3"/>
    <p:sldLayoutId id="2147484730" r:id="rId4"/>
    <p:sldLayoutId id="2147484731" r:id="rId5"/>
    <p:sldLayoutId id="2147484732" r:id="rId6"/>
    <p:sldLayoutId id="2147484733" r:id="rId7"/>
    <p:sldLayoutId id="2147484734" r:id="rId8"/>
    <p:sldLayoutId id="2147484735" r:id="rId9"/>
    <p:sldLayoutId id="2147484736" r:id="rId10"/>
    <p:sldLayoutId id="214748473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6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6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6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1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1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14.jpeg"/><Relationship Id="rId7" Type="http://schemas.openxmlformats.org/officeDocument/2006/relationships/image" Target="../media/image13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5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4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2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2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25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56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56.png"/><Relationship Id="rId5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56.png"/><Relationship Id="rId5" Type="http://schemas.openxmlformats.org/officeDocument/2006/relationships/image" Target="../media/image57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56.png"/><Relationship Id="rId5" Type="http://schemas.openxmlformats.org/officeDocument/2006/relationships/image" Target="../media/image57.jpe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56.png"/><Relationship Id="rId5" Type="http://schemas.openxmlformats.org/officeDocument/2006/relationships/image" Target="../media/image57.jpe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56.png"/><Relationship Id="rId5" Type="http://schemas.openxmlformats.org/officeDocument/2006/relationships/image" Target="../media/image57.jpe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5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37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37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37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37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0.pn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0.pn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0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0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0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0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0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8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9.png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9.png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9.png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9.png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0.png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0.png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5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63.jpeg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5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5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5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5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5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5.pn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20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4209"/>
            <a:ext cx="9131300" cy="1897039"/>
          </a:xfrm>
          <a:extLst/>
        </p:spPr>
        <p:txBody>
          <a:bodyPr/>
          <a:lstStyle/>
          <a:p>
            <a:pPr algn="r" eaLnBrk="1" hangingPunct="1">
              <a:defRPr/>
            </a:pPr>
            <a:r>
              <a:rPr lang="en-US" sz="5400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Place Suggesting Intelligent Bot</a:t>
            </a:r>
          </a:p>
        </p:txBody>
      </p:sp>
      <p:sp>
        <p:nvSpPr>
          <p:cNvPr id="7172" name="Subtitle 2"/>
          <p:cNvSpPr>
            <a:spLocks noGrp="1"/>
          </p:cNvSpPr>
          <p:nvPr>
            <p:ph type="subTitle" idx="1"/>
          </p:nvPr>
        </p:nvSpPr>
        <p:spPr>
          <a:xfrm>
            <a:off x="204788" y="4081463"/>
            <a:ext cx="1870075" cy="1303337"/>
          </a:xfrm>
        </p:spPr>
        <p:txBody>
          <a:bodyPr/>
          <a:lstStyle/>
          <a:p>
            <a:pPr algn="r" eaLnBrk="1" hangingPunct="1"/>
            <a:r>
              <a:rPr lang="en-US" altLang="en-US" b="1">
                <a:latin typeface="Cambria" panose="02040503050406030204" pitchFamily="18" charset="0"/>
                <a:cs typeface="Aharoni" pitchFamily="2" charset="0"/>
              </a:rPr>
              <a:t>Supervisor</a:t>
            </a:r>
          </a:p>
          <a:p>
            <a:pPr algn="r" eaLnBrk="1" hangingPunct="1"/>
            <a:r>
              <a:rPr lang="en-US" altLang="en-US" b="1">
                <a:latin typeface="Cambria" panose="02040503050406030204" pitchFamily="18" charset="0"/>
                <a:cs typeface="Aharoni" pitchFamily="2" charset="0"/>
              </a:rPr>
              <a:t>Team Members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2500" y="6550025"/>
            <a:ext cx="558800" cy="307975"/>
          </a:xfrm>
        </p:spPr>
        <p:txBody>
          <a:bodyPr/>
          <a:lstStyle/>
          <a:p>
            <a:pPr>
              <a:defRPr/>
            </a:pPr>
            <a:fld id="{39896771-BD97-4A77-8254-71C3FDCB2E9C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174" name="Subtitle 2"/>
          <p:cNvSpPr txBox="1">
            <a:spLocks/>
          </p:cNvSpPr>
          <p:nvPr/>
        </p:nvSpPr>
        <p:spPr bwMode="auto">
          <a:xfrm>
            <a:off x="2074863" y="4081463"/>
            <a:ext cx="5089525" cy="130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1pPr>
            <a:lvl2pPr marL="342900" indent="-214313">
              <a:spcBef>
                <a:spcPct val="20000"/>
              </a:spcBef>
              <a:buChar char="–"/>
              <a:defRPr sz="21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2pPr>
            <a:lvl3pPr marL="685800" indent="-171450">
              <a:spcBef>
                <a:spcPct val="20000"/>
              </a:spcBef>
              <a:buChar char="•"/>
              <a:defRPr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3pPr>
            <a:lvl4pPr marL="1028700" indent="-171450">
              <a:spcBef>
                <a:spcPct val="20000"/>
              </a:spcBef>
              <a:buChar char="–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4pPr>
            <a:lvl5pPr marL="1371600" indent="-171450">
              <a:spcBef>
                <a:spcPct val="20000"/>
              </a:spcBef>
              <a:buChar char="»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5pPr>
            <a:lvl6pPr marL="182880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6pPr>
            <a:lvl7pPr marL="228600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7pPr>
            <a:lvl8pPr marL="274320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8pPr>
            <a:lvl9pPr marL="320040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 b="1">
                <a:latin typeface="Cambria" panose="02040503050406030204" pitchFamily="18" charset="0"/>
              </a:rPr>
              <a:t>Kiều Trọng Khánh</a:t>
            </a:r>
          </a:p>
          <a:p>
            <a:pPr eaLnBrk="1" hangingPunct="1">
              <a:buFontTx/>
              <a:buNone/>
            </a:pPr>
            <a:r>
              <a:rPr lang="en-US" altLang="en-US" sz="1800" b="1">
                <a:latin typeface="Cambria" panose="02040503050406030204" pitchFamily="18" charset="0"/>
              </a:rPr>
              <a:t>Huỳnh Thành Đạt – SE61273 (Leader)</a:t>
            </a:r>
          </a:p>
          <a:p>
            <a:pPr eaLnBrk="1" hangingPunct="1">
              <a:buFontTx/>
              <a:buNone/>
            </a:pPr>
            <a:r>
              <a:rPr lang="en-US" altLang="en-US" sz="1800" b="1">
                <a:latin typeface="Cambria" panose="02040503050406030204" pitchFamily="18" charset="0"/>
              </a:rPr>
              <a:t>Trương Châu Minh Huy – SE61175</a:t>
            </a:r>
          </a:p>
          <a:p>
            <a:pPr eaLnBrk="1" hangingPunct="1">
              <a:buFontTx/>
              <a:buNone/>
            </a:pPr>
            <a:r>
              <a:rPr lang="en-US" altLang="en-US" sz="1800" b="1">
                <a:latin typeface="Cambria" panose="02040503050406030204" pitchFamily="18" charset="0"/>
              </a:rPr>
              <a:t>Trần Văn Thành – SE61373</a:t>
            </a:r>
          </a:p>
          <a:p>
            <a:pPr eaLnBrk="1" hangingPunct="1">
              <a:buFontTx/>
              <a:buNone/>
            </a:pPr>
            <a:r>
              <a:rPr lang="en-US" altLang="en-US" sz="1800" b="1">
                <a:latin typeface="Cambria" panose="02040503050406030204" pitchFamily="18" charset="0"/>
              </a:rPr>
              <a:t>Đào Công Thuận – 60487</a:t>
            </a:r>
          </a:p>
        </p:txBody>
      </p:sp>
      <p:cxnSp>
        <p:nvCxnSpPr>
          <p:cNvPr id="7175" name="Straight Connector 6"/>
          <p:cNvCxnSpPr>
            <a:cxnSpLocks noChangeShapeType="1"/>
          </p:cNvCxnSpPr>
          <p:nvPr/>
        </p:nvCxnSpPr>
        <p:spPr bwMode="auto">
          <a:xfrm>
            <a:off x="2074863" y="4081463"/>
            <a:ext cx="0" cy="365125"/>
          </a:xfrm>
          <a:prstGeom prst="line">
            <a:avLst/>
          </a:prstGeom>
          <a:noFill/>
          <a:ln w="38100" cap="sq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76" name="Straight Connector 9"/>
          <p:cNvCxnSpPr>
            <a:cxnSpLocks noChangeShapeType="1"/>
          </p:cNvCxnSpPr>
          <p:nvPr/>
        </p:nvCxnSpPr>
        <p:spPr bwMode="auto">
          <a:xfrm>
            <a:off x="2074863" y="4378325"/>
            <a:ext cx="0" cy="1327150"/>
          </a:xfrm>
          <a:prstGeom prst="line">
            <a:avLst/>
          </a:prstGeom>
          <a:noFill/>
          <a:ln w="38100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4482678" y="3886197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71" y="1459933"/>
            <a:ext cx="2843829" cy="504779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7108371" y="1807029"/>
            <a:ext cx="468086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&quot;No&quot; Symbol 6"/>
          <p:cNvSpPr/>
          <p:nvPr/>
        </p:nvSpPr>
        <p:spPr bwMode="auto">
          <a:xfrm>
            <a:off x="6529371" y="1894703"/>
            <a:ext cx="1626085" cy="1248856"/>
          </a:xfrm>
          <a:prstGeom prst="noSmoking">
            <a:avLst>
              <a:gd name="adj" fmla="val 8248"/>
            </a:avLst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&quot;No&quot; Symbol 11"/>
          <p:cNvSpPr/>
          <p:nvPr/>
        </p:nvSpPr>
        <p:spPr bwMode="auto">
          <a:xfrm>
            <a:off x="6529371" y="3796607"/>
            <a:ext cx="1626085" cy="1248856"/>
          </a:xfrm>
          <a:prstGeom prst="noSmoking">
            <a:avLst>
              <a:gd name="adj" fmla="val 8248"/>
            </a:avLst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28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Shape 1996"/>
          <p:cNvSpPr txBox="1"/>
          <p:nvPr/>
        </p:nvSpPr>
        <p:spPr>
          <a:xfrm>
            <a:off x="770100" y="6025915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400" b="1" dirty="0">
                <a:solidFill>
                  <a:srgbClr val="00D900"/>
                </a:solidFill>
              </a:rPr>
              <a:t>✓ </a:t>
            </a:r>
            <a:r>
              <a:rPr lang="en" sz="2400" dirty="0"/>
              <a:t>M</a:t>
            </a:r>
            <a:r>
              <a:rPr lang="en-US" sz="2400" dirty="0" err="1"/>
              <a:t>apping</a:t>
            </a:r>
            <a:r>
              <a:rPr lang="en-US" sz="2400" dirty="0"/>
              <a:t> natural language phrases to canonical phrases that capture their meaning.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669659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41" y="3404392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 Diagonal Corner Rectangle 12"/>
          <p:cNvSpPr/>
          <p:nvPr/>
        </p:nvSpPr>
        <p:spPr bwMode="auto">
          <a:xfrm>
            <a:off x="6196777" y="2213926"/>
            <a:ext cx="1407402" cy="935439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Lexical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Category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Round Diagonal Corner Rectangle 13"/>
          <p:cNvSpPr/>
          <p:nvPr/>
        </p:nvSpPr>
        <p:spPr bwMode="auto">
          <a:xfrm>
            <a:off x="7601907" y="3723698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Phrase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8" name="Elbow Connector 7"/>
          <p:cNvCxnSpPr>
            <a:stCxn id="13" idx="0"/>
          </p:cNvCxnSpPr>
          <p:nvPr/>
        </p:nvCxnSpPr>
        <p:spPr bwMode="auto">
          <a:xfrm>
            <a:off x="7604179" y="2681646"/>
            <a:ext cx="814607" cy="1042052"/>
          </a:xfrm>
          <a:prstGeom prst="bentConnector2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601907" y="2362024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1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54451" y="3404392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0…*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flipV="1">
            <a:off x="6873766" y="3149365"/>
            <a:ext cx="26712" cy="25502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7479916" y="3983829"/>
            <a:ext cx="121991" cy="484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8498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Shape 1996"/>
          <p:cNvSpPr txBox="1"/>
          <p:nvPr/>
        </p:nvSpPr>
        <p:spPr>
          <a:xfrm>
            <a:off x="770100" y="6025915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400" b="1" dirty="0">
                <a:solidFill>
                  <a:srgbClr val="00D900"/>
                </a:solidFill>
              </a:rPr>
              <a:t>✓ </a:t>
            </a:r>
            <a:r>
              <a:rPr lang="en" sz="2400" dirty="0"/>
              <a:t>M</a:t>
            </a:r>
            <a:r>
              <a:rPr lang="en-US" sz="2400" dirty="0" err="1"/>
              <a:t>apping</a:t>
            </a:r>
            <a:r>
              <a:rPr lang="en-US" sz="2400" dirty="0"/>
              <a:t> natural language phrases to canonical phrases that capture their meaning.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669659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41" y="3404392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 Diagonal Corner Rectangle 12"/>
          <p:cNvSpPr/>
          <p:nvPr/>
        </p:nvSpPr>
        <p:spPr bwMode="auto">
          <a:xfrm>
            <a:off x="6196777" y="2213926"/>
            <a:ext cx="1407402" cy="935439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Lexical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Category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Round Diagonal Corner Rectangle 13"/>
          <p:cNvSpPr/>
          <p:nvPr/>
        </p:nvSpPr>
        <p:spPr bwMode="auto">
          <a:xfrm>
            <a:off x="7601907" y="3723698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Phrase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8" name="Elbow Connector 7"/>
          <p:cNvCxnSpPr>
            <a:stCxn id="13" idx="0"/>
          </p:cNvCxnSpPr>
          <p:nvPr/>
        </p:nvCxnSpPr>
        <p:spPr bwMode="auto">
          <a:xfrm>
            <a:off x="7604179" y="2681646"/>
            <a:ext cx="814607" cy="1042052"/>
          </a:xfrm>
          <a:prstGeom prst="bentConnector2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601907" y="2362024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1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54451" y="3404392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0…*</a:t>
            </a:r>
          </a:p>
        </p:txBody>
      </p:sp>
      <p:cxnSp>
        <p:nvCxnSpPr>
          <p:cNvPr id="10" name="Straight Connector 9"/>
          <p:cNvCxnSpPr>
            <a:stCxn id="13" idx="2"/>
            <a:endCxn id="3" idx="0"/>
          </p:cNvCxnSpPr>
          <p:nvPr/>
        </p:nvCxnSpPr>
        <p:spPr bwMode="auto">
          <a:xfrm flipH="1" flipV="1">
            <a:off x="2934521" y="2474058"/>
            <a:ext cx="3262256" cy="2075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flipV="1">
            <a:off x="6873766" y="3149365"/>
            <a:ext cx="26712" cy="25502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7479916" y="3983829"/>
            <a:ext cx="121991" cy="484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882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5" name="Shape 1122"/>
          <p:cNvSpPr txBox="1"/>
          <p:nvPr/>
        </p:nvSpPr>
        <p:spPr>
          <a:xfrm>
            <a:off x="870150" y="3270175"/>
            <a:ext cx="7969199" cy="9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When a company use our system, to deploy, they must base on their business to define some template. Admin define pattern for: </a:t>
            </a:r>
            <a:r>
              <a:rPr lang="en" sz="2400" b="1" dirty="0"/>
              <a:t>“Quán phở nào ngon”</a:t>
            </a:r>
          </a:p>
        </p:txBody>
      </p:sp>
      <p:sp>
        <p:nvSpPr>
          <p:cNvPr id="6" name="Shape 1123"/>
          <p:cNvSpPr txBox="1"/>
          <p:nvPr/>
        </p:nvSpPr>
        <p:spPr>
          <a:xfrm>
            <a:off x="781650" y="2598775"/>
            <a:ext cx="4380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Scenario:</a:t>
            </a:r>
          </a:p>
        </p:txBody>
      </p:sp>
      <p:sp>
        <p:nvSpPr>
          <p:cNvPr id="7" name="Shape 1124"/>
          <p:cNvSpPr txBox="1"/>
          <p:nvPr/>
        </p:nvSpPr>
        <p:spPr>
          <a:xfrm>
            <a:off x="457200" y="1687175"/>
            <a:ext cx="82296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DEMO 2: Training bot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27054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747B-9E34-4D1C-8061-6F56826DC6E4}" type="slidenum">
              <a:rPr lang="en-US"/>
              <a:pPr>
                <a:defRPr/>
              </a:pPr>
              <a:t>103</a:t>
            </a:fld>
            <a:endParaRPr lang="en-US"/>
          </a:p>
        </p:txBody>
      </p:sp>
      <p:sp>
        <p:nvSpPr>
          <p:cNvPr id="5" name="Shape 1996"/>
          <p:cNvSpPr txBox="1"/>
          <p:nvPr/>
        </p:nvSpPr>
        <p:spPr>
          <a:xfrm>
            <a:off x="457200" y="1745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Pattern: </a:t>
            </a:r>
            <a:r>
              <a:rPr lang="en-US" sz="3000" dirty="0"/>
              <a:t>is a template having common format when we analysis lexical of sentences.</a:t>
            </a:r>
          </a:p>
        </p:txBody>
      </p:sp>
    </p:spTree>
    <p:extLst>
      <p:ext uri="{BB962C8B-B14F-4D97-AF65-F5344CB8AC3E}">
        <p14:creationId xmlns:p14="http://schemas.microsoft.com/office/powerpoint/2010/main" val="33342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747B-9E34-4D1C-8061-6F56826DC6E4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5" name="Shape 1996"/>
          <p:cNvSpPr txBox="1"/>
          <p:nvPr/>
        </p:nvSpPr>
        <p:spPr>
          <a:xfrm>
            <a:off x="457200" y="1745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Pattern: </a:t>
            </a:r>
            <a:r>
              <a:rPr lang="en-US" sz="3000" dirty="0"/>
              <a:t>is a template having common format when we analysis lexical of sentences.</a:t>
            </a:r>
          </a:p>
        </p:txBody>
      </p:sp>
      <p:sp>
        <p:nvSpPr>
          <p:cNvPr id="6" name="Shape 1996"/>
          <p:cNvSpPr txBox="1"/>
          <p:nvPr/>
        </p:nvSpPr>
        <p:spPr>
          <a:xfrm>
            <a:off x="935200" y="2767762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rgbClr val="FFC000"/>
                </a:solidFill>
              </a:rPr>
              <a:t>Goal</a:t>
            </a:r>
            <a:r>
              <a:rPr lang="en-US" sz="3000" dirty="0"/>
              <a:t>: to </a:t>
            </a:r>
            <a:r>
              <a:rPr lang="en-US" sz="3000" b="1" dirty="0"/>
              <a:t>filter</a:t>
            </a:r>
            <a:r>
              <a:rPr lang="en-US" sz="3000" dirty="0"/>
              <a:t> and get main </a:t>
            </a:r>
            <a:r>
              <a:rPr lang="en-US" sz="3000" b="1" dirty="0"/>
              <a:t>information</a:t>
            </a:r>
          </a:p>
          <a:p>
            <a:pPr marL="457200" lvl="0" indent="-4572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rgbClr val="FFC000"/>
                </a:solidFill>
              </a:rPr>
              <a:t>Example</a:t>
            </a:r>
            <a:r>
              <a:rPr lang="en-US" sz="3000" dirty="0"/>
              <a:t>: [Action][Food][Where][Delicious] </a:t>
            </a:r>
          </a:p>
        </p:txBody>
      </p:sp>
    </p:spTree>
    <p:extLst>
      <p:ext uri="{BB962C8B-B14F-4D97-AF65-F5344CB8AC3E}">
        <p14:creationId xmlns:p14="http://schemas.microsoft.com/office/powerpoint/2010/main" val="110318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747B-9E34-4D1C-8061-6F56826DC6E4}" type="slidenum">
              <a:rPr lang="en-US"/>
              <a:pPr>
                <a:defRPr/>
              </a:pPr>
              <a:t>105</a:t>
            </a:fld>
            <a:endParaRPr lang="en-US"/>
          </a:p>
        </p:txBody>
      </p:sp>
      <p:sp>
        <p:nvSpPr>
          <p:cNvPr id="5" name="Shape 1996"/>
          <p:cNvSpPr txBox="1"/>
          <p:nvPr/>
        </p:nvSpPr>
        <p:spPr>
          <a:xfrm>
            <a:off x="457200" y="1745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Intent: </a:t>
            </a:r>
            <a:r>
              <a:rPr lang="en-US" sz="3000" dirty="0"/>
              <a:t>represent a mapping between what a user says and what action should be taken by your software</a:t>
            </a:r>
          </a:p>
          <a:p>
            <a:pPr lvl="0">
              <a:spcBef>
                <a:spcPts val="600"/>
              </a:spcBef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3879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747B-9E34-4D1C-8061-6F56826DC6E4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5" name="Shape 1996"/>
          <p:cNvSpPr txBox="1"/>
          <p:nvPr/>
        </p:nvSpPr>
        <p:spPr>
          <a:xfrm>
            <a:off x="457200" y="1745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Intent: </a:t>
            </a:r>
            <a:r>
              <a:rPr lang="en-US" sz="3000" dirty="0"/>
              <a:t>represent a mapping between what a user says and what action should be taken by your software</a:t>
            </a:r>
          </a:p>
          <a:p>
            <a:pPr lvl="0">
              <a:spcBef>
                <a:spcPts val="600"/>
              </a:spcBef>
            </a:pPr>
            <a:endParaRPr lang="en-US" sz="3000" dirty="0"/>
          </a:p>
        </p:txBody>
      </p:sp>
      <p:sp>
        <p:nvSpPr>
          <p:cNvPr id="6" name="Shape 1996"/>
          <p:cNvSpPr txBox="1"/>
          <p:nvPr/>
        </p:nvSpPr>
        <p:spPr>
          <a:xfrm>
            <a:off x="935200" y="3187487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rgbClr val="FFC000"/>
                </a:solidFill>
              </a:rPr>
              <a:t>Goal</a:t>
            </a:r>
            <a:r>
              <a:rPr lang="en-US" sz="3000" dirty="0"/>
              <a:t>: to detect the </a:t>
            </a:r>
            <a:r>
              <a:rPr lang="en-US" sz="3000" b="1" dirty="0"/>
              <a:t>purpose</a:t>
            </a:r>
            <a:r>
              <a:rPr lang="en-US" sz="3000" dirty="0"/>
              <a:t> of </a:t>
            </a:r>
            <a:r>
              <a:rPr lang="en-US" sz="3000" b="1" dirty="0"/>
              <a:t>user say</a:t>
            </a:r>
          </a:p>
          <a:p>
            <a:pPr marL="457200" lvl="0" indent="-4572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rgbClr val="FFC000"/>
                </a:solidFill>
              </a:rPr>
              <a:t>Example</a:t>
            </a:r>
            <a:r>
              <a:rPr lang="en-US" sz="3000" dirty="0"/>
              <a:t>: Food First Food, Full Type Request,… </a:t>
            </a:r>
          </a:p>
        </p:txBody>
      </p:sp>
    </p:spTree>
    <p:extLst>
      <p:ext uri="{BB962C8B-B14F-4D97-AF65-F5344CB8AC3E}">
        <p14:creationId xmlns:p14="http://schemas.microsoft.com/office/powerpoint/2010/main" val="18610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747B-9E34-4D1C-8061-6F56826DC6E4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 bwMode="auto">
          <a:xfrm>
            <a:off x="457200" y="2413416"/>
            <a:ext cx="1851285" cy="77948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Intent</a:t>
            </a:r>
          </a:p>
        </p:txBody>
      </p:sp>
    </p:spTree>
    <p:extLst>
      <p:ext uri="{BB962C8B-B14F-4D97-AF65-F5344CB8AC3E}">
        <p14:creationId xmlns:p14="http://schemas.microsoft.com/office/powerpoint/2010/main" val="30312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747B-9E34-4D1C-8061-6F56826DC6E4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 bwMode="auto">
          <a:xfrm>
            <a:off x="457200" y="2413416"/>
            <a:ext cx="1851285" cy="77948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Intent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57199" y="4709410"/>
            <a:ext cx="1851285" cy="77948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416943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747B-9E34-4D1C-8061-6F56826DC6E4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 bwMode="auto">
          <a:xfrm>
            <a:off x="457200" y="2413416"/>
            <a:ext cx="1851285" cy="77948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Intent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57199" y="4709410"/>
            <a:ext cx="1851285" cy="77948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Pattern</a:t>
            </a:r>
          </a:p>
        </p:txBody>
      </p:sp>
      <p:sp>
        <p:nvSpPr>
          <p:cNvPr id="3" name="Plus 2"/>
          <p:cNvSpPr/>
          <p:nvPr/>
        </p:nvSpPr>
        <p:spPr bwMode="auto">
          <a:xfrm>
            <a:off x="970611" y="3598888"/>
            <a:ext cx="824459" cy="704538"/>
          </a:xfrm>
          <a:prstGeom prst="mathPlus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5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4482678" y="3886197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71" y="1459933"/>
            <a:ext cx="2843829" cy="504779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7108371" y="1807029"/>
            <a:ext cx="468086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&quot;No&quot; Symbol 6"/>
          <p:cNvSpPr/>
          <p:nvPr/>
        </p:nvSpPr>
        <p:spPr bwMode="auto">
          <a:xfrm>
            <a:off x="6529371" y="1894703"/>
            <a:ext cx="1626085" cy="1248856"/>
          </a:xfrm>
          <a:prstGeom prst="noSmoking">
            <a:avLst>
              <a:gd name="adj" fmla="val 8248"/>
            </a:avLst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&quot;No&quot; Symbol 11"/>
          <p:cNvSpPr/>
          <p:nvPr/>
        </p:nvSpPr>
        <p:spPr bwMode="auto">
          <a:xfrm>
            <a:off x="6529371" y="3796607"/>
            <a:ext cx="1626085" cy="1248856"/>
          </a:xfrm>
          <a:prstGeom prst="noSmoking">
            <a:avLst>
              <a:gd name="adj" fmla="val 8248"/>
            </a:avLst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3" name="&quot;No&quot; Symbol 12"/>
          <p:cNvSpPr/>
          <p:nvPr/>
        </p:nvSpPr>
        <p:spPr bwMode="auto">
          <a:xfrm>
            <a:off x="6529370" y="5152168"/>
            <a:ext cx="1626085" cy="1248856"/>
          </a:xfrm>
          <a:prstGeom prst="noSmoking">
            <a:avLst>
              <a:gd name="adj" fmla="val 8248"/>
            </a:avLst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9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747B-9E34-4D1C-8061-6F56826DC6E4}" type="slidenum">
              <a:rPr lang="en-US"/>
              <a:pPr>
                <a:defRPr/>
              </a:pPr>
              <a:t>110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 bwMode="auto">
          <a:xfrm>
            <a:off x="457200" y="2413416"/>
            <a:ext cx="1851285" cy="77948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Intent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57199" y="4709410"/>
            <a:ext cx="1851285" cy="77948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Pattern</a:t>
            </a:r>
          </a:p>
        </p:txBody>
      </p:sp>
      <p:sp>
        <p:nvSpPr>
          <p:cNvPr id="3" name="Plus 2"/>
          <p:cNvSpPr/>
          <p:nvPr/>
        </p:nvSpPr>
        <p:spPr bwMode="auto">
          <a:xfrm>
            <a:off x="970611" y="3598888"/>
            <a:ext cx="824459" cy="704538"/>
          </a:xfrm>
          <a:prstGeom prst="mathPlus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668249" y="3043003"/>
            <a:ext cx="1229194" cy="1843790"/>
          </a:xfrm>
          <a:prstGeom prst="chevron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4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747B-9E34-4D1C-8061-6F56826DC6E4}" type="slidenum">
              <a:rPr lang="en-US"/>
              <a:pPr>
                <a:defRPr/>
              </a:pPr>
              <a:t>111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 bwMode="auto">
          <a:xfrm>
            <a:off x="457200" y="2413416"/>
            <a:ext cx="1851285" cy="77948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Intent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57199" y="4709410"/>
            <a:ext cx="1851285" cy="77948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Pattern</a:t>
            </a:r>
          </a:p>
        </p:txBody>
      </p:sp>
      <p:sp>
        <p:nvSpPr>
          <p:cNvPr id="3" name="Plus 2"/>
          <p:cNvSpPr/>
          <p:nvPr/>
        </p:nvSpPr>
        <p:spPr bwMode="auto">
          <a:xfrm>
            <a:off x="970611" y="3598888"/>
            <a:ext cx="824459" cy="704538"/>
          </a:xfrm>
          <a:prstGeom prst="mathPlus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668249" y="3043003"/>
            <a:ext cx="1229194" cy="1843790"/>
          </a:xfrm>
          <a:prstGeom prst="chevron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ound Diagonal Corner Rectangle 6"/>
          <p:cNvSpPr/>
          <p:nvPr/>
        </p:nvSpPr>
        <p:spPr bwMode="auto">
          <a:xfrm>
            <a:off x="4407108" y="3192905"/>
            <a:ext cx="4032354" cy="1516505"/>
          </a:xfrm>
          <a:prstGeom prst="round2Diag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latin typeface="Times New Roman" panose="02020603050405020304" pitchFamily="18" charset="0"/>
              </a:rPr>
              <a:t>Understand</a:t>
            </a:r>
            <a:r>
              <a:rPr lang="en-US" sz="2400" dirty="0">
                <a:latin typeface="Times New Roman" panose="02020603050405020304" pitchFamily="18" charset="0"/>
              </a:rPr>
              <a:t> what user say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nd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get the necessary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information</a:t>
            </a:r>
            <a:r>
              <a:rPr lang="en-US" sz="2400" dirty="0">
                <a:latin typeface="Times New Roman" panose="02020603050405020304" pitchFamily="18" charset="0"/>
              </a:rPr>
              <a:t>.</a:t>
            </a:r>
            <a:endParaRPr kumimoji="0" lang="en-US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4B3895-FFDF-4657-AA37-494009E59979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695816"/>
            <a:ext cx="1146298" cy="1637567"/>
            <a:chOff x="0" y="447"/>
            <a:chExt cx="1146298" cy="1637567"/>
          </a:xfrm>
        </p:grpSpPr>
        <p:sp>
          <p:nvSpPr>
            <p:cNvPr id="9" name="Chevron 8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solidFill>
              <a:srgbClr val="00B050"/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03497" y="1695816"/>
            <a:ext cx="7083302" cy="1064418"/>
            <a:chOff x="1146297" y="448"/>
            <a:chExt cx="7083302" cy="1064418"/>
          </a:xfrm>
        </p:grpSpPr>
        <p:sp>
          <p:nvSpPr>
            <p:cNvPr id="12" name="Round Same Side Corner Rectangle 11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Give An Example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7199" y="3038412"/>
            <a:ext cx="1146298" cy="1637567"/>
            <a:chOff x="0" y="447"/>
            <a:chExt cx="1146298" cy="1637567"/>
          </a:xfrm>
        </p:grpSpPr>
        <p:sp>
          <p:nvSpPr>
            <p:cNvPr id="15" name="Chevron 14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solidFill>
                    <a:schemeClr val="tx1"/>
                  </a:solidFill>
                </a:rPr>
                <a:t>2</a:t>
              </a:r>
              <a:endParaRPr lang="en-US" sz="3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03496" y="3038412"/>
            <a:ext cx="7083302" cy="1064418"/>
            <a:chOff x="1146297" y="448"/>
            <a:chExt cx="7083302" cy="1064418"/>
          </a:xfrm>
        </p:grpSpPr>
        <p:sp>
          <p:nvSpPr>
            <p:cNvPr id="18" name="Round Same Side Corner Rectangle 17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Lexical Analysis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199" y="4409495"/>
            <a:ext cx="1146298" cy="1637567"/>
            <a:chOff x="0" y="447"/>
            <a:chExt cx="1146298" cy="1637567"/>
          </a:xfrm>
        </p:grpSpPr>
        <p:sp>
          <p:nvSpPr>
            <p:cNvPr id="21" name="Chevron 20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solidFill>
                    <a:schemeClr val="tx1"/>
                  </a:solidFill>
                </a:rPr>
                <a:t>3</a:t>
              </a:r>
              <a:endParaRPr lang="en-US" sz="3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03496" y="4409495"/>
            <a:ext cx="7083302" cy="1064418"/>
            <a:chOff x="1146297" y="448"/>
            <a:chExt cx="7083302" cy="1064418"/>
          </a:xfrm>
        </p:grpSpPr>
        <p:sp>
          <p:nvSpPr>
            <p:cNvPr id="24" name="Round Same Side Corner Rectangle 23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Give Intent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1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9"/>
            <a:ext cx="6858000" cy="1209072"/>
          </a:xfrm>
        </p:spPr>
        <p:txBody>
          <a:bodyPr/>
          <a:lstStyle/>
          <a:p>
            <a:pPr eaLnBrk="1" hangingPunct="1">
              <a:defRPr/>
            </a:pPr>
            <a:r>
              <a:rPr lang="en-US" sz="80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5200" y="6550025"/>
            <a:ext cx="558800" cy="30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604146-1C1D-4874-875A-54D7D4C2E7CB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408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Place Suggestion Intelligent Bot</a:t>
            </a:r>
          </a:p>
        </p:txBody>
      </p:sp>
      <p:sp>
        <p:nvSpPr>
          <p:cNvPr id="9" name="Shape 1123"/>
          <p:cNvSpPr txBox="1"/>
          <p:nvPr/>
        </p:nvSpPr>
        <p:spPr>
          <a:xfrm>
            <a:off x="781650" y="2598775"/>
            <a:ext cx="4380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Scenario:</a:t>
            </a:r>
          </a:p>
        </p:txBody>
      </p:sp>
      <p:sp>
        <p:nvSpPr>
          <p:cNvPr id="10" name="Shape 1122"/>
          <p:cNvSpPr txBox="1"/>
          <p:nvPr/>
        </p:nvSpPr>
        <p:spPr>
          <a:xfrm>
            <a:off x="870150" y="3270175"/>
            <a:ext cx="7969199" cy="9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When a company use our system, to deploy, they must base on their business to define some template. Admin define pattern for: </a:t>
            </a:r>
            <a:r>
              <a:rPr lang="en" sz="2400" b="1" dirty="0"/>
              <a:t>“Quán phở nào ngon”</a:t>
            </a:r>
          </a:p>
        </p:txBody>
      </p:sp>
    </p:spTree>
    <p:extLst>
      <p:ext uri="{BB962C8B-B14F-4D97-AF65-F5344CB8AC3E}">
        <p14:creationId xmlns:p14="http://schemas.microsoft.com/office/powerpoint/2010/main" val="24606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4B3895-FFDF-4657-AA37-494009E59979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695816"/>
            <a:ext cx="1146298" cy="1637567"/>
            <a:chOff x="0" y="447"/>
            <a:chExt cx="1146298" cy="1637567"/>
          </a:xfrm>
        </p:grpSpPr>
        <p:sp>
          <p:nvSpPr>
            <p:cNvPr id="9" name="Chevron 8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03497" y="1695816"/>
            <a:ext cx="7083302" cy="1064418"/>
            <a:chOff x="1146297" y="448"/>
            <a:chExt cx="7083302" cy="1064418"/>
          </a:xfrm>
        </p:grpSpPr>
        <p:sp>
          <p:nvSpPr>
            <p:cNvPr id="12" name="Round Same Side Corner Rectangle 11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Give An Example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7199" y="3038412"/>
            <a:ext cx="1146298" cy="1637567"/>
            <a:chOff x="0" y="447"/>
            <a:chExt cx="1146298" cy="1637567"/>
          </a:xfrm>
          <a:solidFill>
            <a:srgbClr val="00B050"/>
          </a:solidFill>
        </p:grpSpPr>
        <p:sp>
          <p:nvSpPr>
            <p:cNvPr id="15" name="Chevron 14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grp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solidFill>
                    <a:schemeClr val="tx1"/>
                  </a:solidFill>
                </a:rPr>
                <a:t>2</a:t>
              </a:r>
              <a:endParaRPr lang="en-US" sz="3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03496" y="3038412"/>
            <a:ext cx="7083302" cy="1064418"/>
            <a:chOff x="1146297" y="448"/>
            <a:chExt cx="7083302" cy="1064418"/>
          </a:xfrm>
        </p:grpSpPr>
        <p:sp>
          <p:nvSpPr>
            <p:cNvPr id="18" name="Round Same Side Corner Rectangle 17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Lexical Analysis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199" y="4409495"/>
            <a:ext cx="1146298" cy="1637567"/>
            <a:chOff x="0" y="447"/>
            <a:chExt cx="1146298" cy="1637567"/>
          </a:xfrm>
        </p:grpSpPr>
        <p:sp>
          <p:nvSpPr>
            <p:cNvPr id="21" name="Chevron 20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solidFill>
                    <a:schemeClr val="tx1"/>
                  </a:solidFill>
                </a:rPr>
                <a:t>3</a:t>
              </a:r>
              <a:endParaRPr lang="en-US" sz="3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03496" y="4409495"/>
            <a:ext cx="7083302" cy="1064418"/>
            <a:chOff x="1146297" y="448"/>
            <a:chExt cx="7083302" cy="1064418"/>
          </a:xfrm>
        </p:grpSpPr>
        <p:sp>
          <p:nvSpPr>
            <p:cNvPr id="24" name="Round Same Side Corner Rectangle 23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Give Intent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83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747B-9E34-4D1C-8061-6F56826DC6E4}" type="slidenum">
              <a:rPr lang="en-US"/>
              <a:pPr>
                <a:defRPr/>
              </a:pPr>
              <a:t>115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86619" y="2952095"/>
            <a:ext cx="557075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endParaRPr lang="en-US" sz="4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hape 1996"/>
          <p:cNvSpPr txBox="1"/>
          <p:nvPr/>
        </p:nvSpPr>
        <p:spPr>
          <a:xfrm>
            <a:off x="457200" y="1745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Pattern: </a:t>
            </a:r>
            <a:r>
              <a:rPr lang="en-US" sz="3000" dirty="0"/>
              <a:t>is a template having common format when we analysis lexical of sentences.</a:t>
            </a:r>
            <a:endParaRPr lang="en" sz="3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8865D-08A1-4E61-85DE-6D8B2CF9FA04}" type="slidenum">
              <a:rPr lang="en-US"/>
              <a:pPr>
                <a:defRPr/>
              </a:pPr>
              <a:t>116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86621" y="2967335"/>
            <a:ext cx="557075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endParaRPr lang="en-US" sz="4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819087" y="2812850"/>
            <a:ext cx="1549730" cy="92392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48527" y="2812848"/>
            <a:ext cx="1106308" cy="92392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35063" y="2812851"/>
            <a:ext cx="1166648" cy="92392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81421" y="2812849"/>
            <a:ext cx="1396245" cy="92392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Shape 1996"/>
          <p:cNvSpPr txBox="1"/>
          <p:nvPr/>
        </p:nvSpPr>
        <p:spPr>
          <a:xfrm>
            <a:off x="457200" y="1745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Pattern: </a:t>
            </a:r>
            <a:r>
              <a:rPr lang="en-US" sz="3000" dirty="0"/>
              <a:t>is a template having common format when we analysis lexical of sentences.</a:t>
            </a:r>
            <a:endParaRPr lang="en" sz="3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0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8865D-08A1-4E61-85DE-6D8B2CF9FA04}" type="slidenum">
              <a:rPr lang="en-US"/>
              <a:pPr>
                <a:defRPr/>
              </a:pPr>
              <a:t>117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86621" y="2967335"/>
            <a:ext cx="557075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endParaRPr lang="en-US" sz="4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819087" y="2812850"/>
            <a:ext cx="1549730" cy="92392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48527" y="2812848"/>
            <a:ext cx="1106308" cy="92392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35063" y="2812851"/>
            <a:ext cx="1166648" cy="92392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81421" y="2812849"/>
            <a:ext cx="1396245" cy="92392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9" name="Straight Arrow Connector 10"/>
          <p:cNvCxnSpPr>
            <a:cxnSpLocks noChangeShapeType="1"/>
          </p:cNvCxnSpPr>
          <p:nvPr/>
        </p:nvCxnSpPr>
        <p:spPr bwMode="auto">
          <a:xfrm flipV="1">
            <a:off x="2318811" y="1844477"/>
            <a:ext cx="1604081" cy="96857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4067037" y="1571923"/>
            <a:ext cx="128016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Any</a:t>
            </a:r>
            <a:endParaRPr 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2" name="Straight Arrow Connector 18"/>
          <p:cNvCxnSpPr>
            <a:cxnSpLocks noChangeShapeType="1"/>
            <a:stCxn id="7" idx="2"/>
          </p:cNvCxnSpPr>
          <p:nvPr/>
        </p:nvCxnSpPr>
        <p:spPr bwMode="auto">
          <a:xfrm flipH="1">
            <a:off x="3550285" y="3736773"/>
            <a:ext cx="451396" cy="1165228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>
          <a:xfrm>
            <a:off x="2448084" y="4966294"/>
            <a:ext cx="1933416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Food</a:t>
            </a:r>
            <a:endParaRPr 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</p:cNvCxnSpPr>
          <p:nvPr/>
        </p:nvCxnSpPr>
        <p:spPr bwMode="auto">
          <a:xfrm>
            <a:off x="5184698" y="3736776"/>
            <a:ext cx="65087" cy="196215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4067037" y="5768214"/>
            <a:ext cx="1933416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Where</a:t>
            </a:r>
            <a:endParaRPr 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Straight Arrow Connector 13"/>
          <p:cNvCxnSpPr>
            <a:cxnSpLocks noChangeShapeType="1"/>
            <a:stCxn id="10" idx="2"/>
          </p:cNvCxnSpPr>
          <p:nvPr/>
        </p:nvCxnSpPr>
        <p:spPr bwMode="auto">
          <a:xfrm>
            <a:off x="6579544" y="3736774"/>
            <a:ext cx="476151" cy="1146658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5593606" y="4831330"/>
            <a:ext cx="26512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Delicious</a:t>
            </a:r>
            <a:endParaRPr 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6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3FB057-72EE-47A6-BA79-64D9DD9D0E36}" type="slidenum">
              <a:rPr lang="en-US"/>
              <a:pPr>
                <a:defRPr/>
              </a:pPr>
              <a:t>118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" y="2249679"/>
            <a:ext cx="900684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[Any] [Food] [Where] [Delicious]</a:t>
            </a:r>
            <a:endParaRPr lang="en-US" sz="3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0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3FB057-72EE-47A6-BA79-64D9DD9D0E36}" type="slidenum">
              <a:rPr lang="en-US"/>
              <a:pPr>
                <a:defRPr/>
              </a:pPr>
              <a:t>119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" y="2249679"/>
            <a:ext cx="900684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[Any] [Food] [Where] [Delicious]</a:t>
            </a:r>
            <a:endParaRPr lang="en-US" sz="3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1" y="3767959"/>
            <a:ext cx="748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Quán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Tiệm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9834" y="3767959"/>
            <a:ext cx="91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Hủ</a:t>
            </a:r>
            <a:r>
              <a:rPr lang="en-US" dirty="0"/>
              <a:t> </a:t>
            </a:r>
            <a:r>
              <a:rPr lang="en-US" dirty="0" err="1"/>
              <a:t>tiếu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Phở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7321" y="3767959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Ở </a:t>
            </a:r>
            <a:r>
              <a:rPr lang="en-US" dirty="0" err="1"/>
              <a:t>đâu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Chỗ</a:t>
            </a:r>
            <a:r>
              <a:rPr lang="en-US" dirty="0"/>
              <a:t> </a:t>
            </a:r>
            <a:r>
              <a:rPr lang="en-US" dirty="0" err="1"/>
              <a:t>nào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25459" y="3753521"/>
            <a:ext cx="1428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Ngon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Ngon</a:t>
            </a:r>
            <a:r>
              <a:rPr lang="en-US" dirty="0"/>
              <a:t> </a:t>
            </a:r>
            <a:r>
              <a:rPr lang="en-US" dirty="0" err="1"/>
              <a:t>miệng</a:t>
            </a:r>
            <a:endParaRPr lang="en-US" dirty="0"/>
          </a:p>
        </p:txBody>
      </p:sp>
      <p:cxnSp>
        <p:nvCxnSpPr>
          <p:cNvPr id="12" name="Straight Connector 11"/>
          <p:cNvCxnSpPr>
            <a:endCxn id="7" idx="0"/>
          </p:cNvCxnSpPr>
          <p:nvPr/>
        </p:nvCxnSpPr>
        <p:spPr bwMode="auto">
          <a:xfrm flipH="1">
            <a:off x="1635703" y="2803677"/>
            <a:ext cx="374461" cy="964282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>
            <a:endCxn id="9" idx="0"/>
          </p:cNvCxnSpPr>
          <p:nvPr/>
        </p:nvCxnSpPr>
        <p:spPr bwMode="auto">
          <a:xfrm flipH="1">
            <a:off x="3337652" y="2803677"/>
            <a:ext cx="36169" cy="964282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5" idx="2"/>
            <a:endCxn id="10" idx="0"/>
          </p:cNvCxnSpPr>
          <p:nvPr/>
        </p:nvCxnSpPr>
        <p:spPr bwMode="auto">
          <a:xfrm>
            <a:off x="4572000" y="2803677"/>
            <a:ext cx="163671" cy="964282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>
            <a:endCxn id="11" idx="0"/>
          </p:cNvCxnSpPr>
          <p:nvPr/>
        </p:nvCxnSpPr>
        <p:spPr bwMode="auto">
          <a:xfrm>
            <a:off x="6794938" y="2803677"/>
            <a:ext cx="44819" cy="949844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50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378" y="5045463"/>
            <a:ext cx="1222927" cy="178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3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4B3895-FFDF-4657-AA37-494009E59979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695816"/>
            <a:ext cx="1146298" cy="1637567"/>
            <a:chOff x="0" y="447"/>
            <a:chExt cx="1146298" cy="1637567"/>
          </a:xfrm>
        </p:grpSpPr>
        <p:sp>
          <p:nvSpPr>
            <p:cNvPr id="9" name="Chevron 8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03497" y="1695816"/>
            <a:ext cx="7083302" cy="1064418"/>
            <a:chOff x="1146297" y="448"/>
            <a:chExt cx="7083302" cy="1064418"/>
          </a:xfrm>
        </p:grpSpPr>
        <p:sp>
          <p:nvSpPr>
            <p:cNvPr id="12" name="Round Same Side Corner Rectangle 11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Give An Example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7199" y="3038412"/>
            <a:ext cx="1146298" cy="1637567"/>
            <a:chOff x="0" y="447"/>
            <a:chExt cx="1146298" cy="1637567"/>
          </a:xfrm>
          <a:solidFill>
            <a:srgbClr val="00B050"/>
          </a:solidFill>
        </p:grpSpPr>
        <p:sp>
          <p:nvSpPr>
            <p:cNvPr id="15" name="Chevron 14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grp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solidFill>
                    <a:schemeClr val="tx1"/>
                  </a:solidFill>
                </a:rPr>
                <a:t>2</a:t>
              </a:r>
              <a:endParaRPr lang="en-US" sz="3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03496" y="3038412"/>
            <a:ext cx="7083302" cy="1064418"/>
            <a:chOff x="1146297" y="448"/>
            <a:chExt cx="7083302" cy="1064418"/>
          </a:xfrm>
        </p:grpSpPr>
        <p:sp>
          <p:nvSpPr>
            <p:cNvPr id="18" name="Round Same Side Corner Rectangle 17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Lexical Analysis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199" y="4409495"/>
            <a:ext cx="1146298" cy="1637567"/>
            <a:chOff x="0" y="447"/>
            <a:chExt cx="1146298" cy="1637567"/>
          </a:xfrm>
        </p:grpSpPr>
        <p:sp>
          <p:nvSpPr>
            <p:cNvPr id="21" name="Chevron 20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solidFill>
                    <a:schemeClr val="tx1"/>
                  </a:solidFill>
                </a:rPr>
                <a:t>3</a:t>
              </a:r>
              <a:endParaRPr lang="en-US" sz="3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03496" y="4409495"/>
            <a:ext cx="7083302" cy="1064418"/>
            <a:chOff x="1146297" y="448"/>
            <a:chExt cx="7083302" cy="1064418"/>
          </a:xfrm>
        </p:grpSpPr>
        <p:sp>
          <p:nvSpPr>
            <p:cNvPr id="24" name="Round Same Side Corner Rectangle 23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Give Intent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3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Pattern Suggestion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FB0139-7ED5-47AF-9D4D-2E173141C368}" type="slidenum">
              <a:rPr lang="en-US"/>
              <a:pPr>
                <a:defRPr/>
              </a:pPr>
              <a:t>121</a:t>
            </a:fld>
            <a:endParaRPr lang="en-US"/>
          </a:p>
        </p:txBody>
      </p:sp>
      <p:grpSp>
        <p:nvGrpSpPr>
          <p:cNvPr id="198660" name="Group 2"/>
          <p:cNvGrpSpPr>
            <a:grpSpLocks/>
          </p:cNvGrpSpPr>
          <p:nvPr/>
        </p:nvGrpSpPr>
        <p:grpSpPr bwMode="auto">
          <a:xfrm>
            <a:off x="157163" y="1597025"/>
            <a:ext cx="1077912" cy="1252538"/>
            <a:chOff x="219075" y="5472895"/>
            <a:chExt cx="1206500" cy="1600645"/>
          </a:xfrm>
        </p:grpSpPr>
        <p:pic>
          <p:nvPicPr>
            <p:cNvPr id="198661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5" y="5472895"/>
              <a:ext cx="1206500" cy="120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8662" name="TextBox 29"/>
            <p:cNvSpPr txBox="1">
              <a:spLocks noChangeArrowheads="1"/>
            </p:cNvSpPr>
            <p:nvPr/>
          </p:nvSpPr>
          <p:spPr bwMode="auto">
            <a:xfrm>
              <a:off x="549316" y="6704012"/>
              <a:ext cx="631648" cy="36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en-US" b="1">
                  <a:solidFill>
                    <a:srgbClr val="002060"/>
                  </a:solidFill>
                  <a:latin typeface="Calibri" panose="020F0502020204030204" pitchFamily="34" charset="0"/>
                </a:rPr>
                <a:t>Staff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8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Pattern Suggestion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36B209-AD91-4063-9B93-BC35D8AB43A2}" type="slidenum">
              <a:rPr lang="en-US"/>
              <a:pPr>
                <a:defRPr/>
              </a:pPr>
              <a:t>122</a:t>
            </a:fld>
            <a:endParaRPr lang="en-US"/>
          </a:p>
        </p:txBody>
      </p:sp>
      <p:grpSp>
        <p:nvGrpSpPr>
          <p:cNvPr id="200708" name="Group 2"/>
          <p:cNvGrpSpPr>
            <a:grpSpLocks/>
          </p:cNvGrpSpPr>
          <p:nvPr/>
        </p:nvGrpSpPr>
        <p:grpSpPr bwMode="auto">
          <a:xfrm>
            <a:off x="157163" y="1597025"/>
            <a:ext cx="1077912" cy="1252538"/>
            <a:chOff x="219075" y="5472895"/>
            <a:chExt cx="1206500" cy="1600645"/>
          </a:xfrm>
        </p:grpSpPr>
        <p:pic>
          <p:nvPicPr>
            <p:cNvPr id="200710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5" y="5472895"/>
              <a:ext cx="1206500" cy="120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711" name="TextBox 29"/>
            <p:cNvSpPr txBox="1">
              <a:spLocks noChangeArrowheads="1"/>
            </p:cNvSpPr>
            <p:nvPr/>
          </p:nvSpPr>
          <p:spPr bwMode="auto">
            <a:xfrm>
              <a:off x="549316" y="6704012"/>
              <a:ext cx="631648" cy="36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en-US" b="1">
                  <a:solidFill>
                    <a:srgbClr val="002060"/>
                  </a:solidFill>
                  <a:latin typeface="Calibri" panose="020F0502020204030204" pitchFamily="34" charset="0"/>
                </a:rPr>
                <a:t>Staff</a:t>
              </a:r>
            </a:p>
          </p:txBody>
        </p:sp>
      </p:grpSp>
      <p:cxnSp>
        <p:nvCxnSpPr>
          <p:cNvPr id="200709" name="Straight Arrow Connector 2"/>
          <p:cNvCxnSpPr>
            <a:cxnSpLocks noChangeShapeType="1"/>
            <a:stCxn id="200711" idx="2"/>
          </p:cNvCxnSpPr>
          <p:nvPr/>
        </p:nvCxnSpPr>
        <p:spPr bwMode="auto">
          <a:xfrm flipH="1">
            <a:off x="733425" y="2849563"/>
            <a:ext cx="0" cy="117316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5290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Pattern Suggestion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019F54-A00B-404D-BBCB-E0951DE1114D}" type="slidenum">
              <a:rPr lang="en-US"/>
              <a:pPr>
                <a:defRPr/>
              </a:pPr>
              <a:t>123</a:t>
            </a:fld>
            <a:endParaRPr lang="en-US"/>
          </a:p>
        </p:txBody>
      </p:sp>
      <p:grpSp>
        <p:nvGrpSpPr>
          <p:cNvPr id="202756" name="Group 2"/>
          <p:cNvGrpSpPr>
            <a:grpSpLocks/>
          </p:cNvGrpSpPr>
          <p:nvPr/>
        </p:nvGrpSpPr>
        <p:grpSpPr bwMode="auto">
          <a:xfrm>
            <a:off x="157163" y="1597025"/>
            <a:ext cx="1077912" cy="1252538"/>
            <a:chOff x="219075" y="5472895"/>
            <a:chExt cx="1206500" cy="1600645"/>
          </a:xfrm>
        </p:grpSpPr>
        <p:pic>
          <p:nvPicPr>
            <p:cNvPr id="202759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5" y="5472895"/>
              <a:ext cx="1206500" cy="120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2760" name="TextBox 29"/>
            <p:cNvSpPr txBox="1">
              <a:spLocks noChangeArrowheads="1"/>
            </p:cNvSpPr>
            <p:nvPr/>
          </p:nvSpPr>
          <p:spPr bwMode="auto">
            <a:xfrm>
              <a:off x="549316" y="6704012"/>
              <a:ext cx="631648" cy="36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en-US" b="1">
                  <a:solidFill>
                    <a:srgbClr val="002060"/>
                  </a:solidFill>
                  <a:latin typeface="Calibri" panose="020F0502020204030204" pitchFamily="34" charset="0"/>
                </a:rPr>
                <a:t>Staff</a:t>
              </a:r>
            </a:p>
          </p:txBody>
        </p:sp>
      </p:grpSp>
      <p:cxnSp>
        <p:nvCxnSpPr>
          <p:cNvPr id="202757" name="Straight Arrow Connector 2"/>
          <p:cNvCxnSpPr>
            <a:cxnSpLocks noChangeShapeType="1"/>
            <a:stCxn id="202760" idx="2"/>
          </p:cNvCxnSpPr>
          <p:nvPr/>
        </p:nvCxnSpPr>
        <p:spPr bwMode="auto">
          <a:xfrm flipH="1">
            <a:off x="733425" y="2849563"/>
            <a:ext cx="0" cy="117316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791666" y="314986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127931"/>
            <a:ext cx="335239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857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Pattern Suggestion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CEF658-CD16-4693-85AF-9E1BF4F8CBF2}" type="slidenum">
              <a:rPr lang="en-US"/>
              <a:pPr>
                <a:defRPr/>
              </a:pPr>
              <a:t>124</a:t>
            </a:fld>
            <a:endParaRPr lang="en-US"/>
          </a:p>
        </p:txBody>
      </p:sp>
      <p:grpSp>
        <p:nvGrpSpPr>
          <p:cNvPr id="204804" name="Group 2"/>
          <p:cNvGrpSpPr>
            <a:grpSpLocks/>
          </p:cNvGrpSpPr>
          <p:nvPr/>
        </p:nvGrpSpPr>
        <p:grpSpPr bwMode="auto">
          <a:xfrm>
            <a:off x="157163" y="1597025"/>
            <a:ext cx="1077912" cy="1252538"/>
            <a:chOff x="219075" y="5472895"/>
            <a:chExt cx="1206500" cy="1600645"/>
          </a:xfrm>
        </p:grpSpPr>
        <p:pic>
          <p:nvPicPr>
            <p:cNvPr id="204817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5" y="5472895"/>
              <a:ext cx="1206500" cy="120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18" name="TextBox 29"/>
            <p:cNvSpPr txBox="1">
              <a:spLocks noChangeArrowheads="1"/>
            </p:cNvSpPr>
            <p:nvPr/>
          </p:nvSpPr>
          <p:spPr bwMode="auto">
            <a:xfrm>
              <a:off x="549316" y="6704012"/>
              <a:ext cx="631648" cy="36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en-US" b="1">
                  <a:solidFill>
                    <a:srgbClr val="002060"/>
                  </a:solidFill>
                  <a:latin typeface="Calibri" panose="020F0502020204030204" pitchFamily="34" charset="0"/>
                </a:rPr>
                <a:t>Staff</a:t>
              </a:r>
            </a:p>
          </p:txBody>
        </p:sp>
      </p:grpSp>
      <p:cxnSp>
        <p:nvCxnSpPr>
          <p:cNvPr id="204805" name="Straight Arrow Connector 2"/>
          <p:cNvCxnSpPr>
            <a:cxnSpLocks noChangeShapeType="1"/>
            <a:stCxn id="204818" idx="2"/>
          </p:cNvCxnSpPr>
          <p:nvPr/>
        </p:nvCxnSpPr>
        <p:spPr bwMode="auto">
          <a:xfrm flipH="1">
            <a:off x="733425" y="2849563"/>
            <a:ext cx="0" cy="117316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260725" y="1624013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791666" y="316510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4127931"/>
            <a:ext cx="335239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179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Pattern Suggestion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41DC29-1AE9-47B5-810F-EABB9FECA295}" type="slidenum">
              <a:rPr lang="en-US"/>
              <a:pPr>
                <a:defRPr/>
              </a:pPr>
              <a:t>125</a:t>
            </a:fld>
            <a:endParaRPr lang="en-US"/>
          </a:p>
        </p:txBody>
      </p:sp>
      <p:grpSp>
        <p:nvGrpSpPr>
          <p:cNvPr id="206852" name="Group 2"/>
          <p:cNvGrpSpPr>
            <a:grpSpLocks/>
          </p:cNvGrpSpPr>
          <p:nvPr/>
        </p:nvGrpSpPr>
        <p:grpSpPr bwMode="auto">
          <a:xfrm>
            <a:off x="157163" y="1597025"/>
            <a:ext cx="1077912" cy="1252538"/>
            <a:chOff x="219075" y="5472895"/>
            <a:chExt cx="1206500" cy="1600645"/>
          </a:xfrm>
        </p:grpSpPr>
        <p:pic>
          <p:nvPicPr>
            <p:cNvPr id="206866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5" y="5472895"/>
              <a:ext cx="1206500" cy="120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867" name="TextBox 29"/>
            <p:cNvSpPr txBox="1">
              <a:spLocks noChangeArrowheads="1"/>
            </p:cNvSpPr>
            <p:nvPr/>
          </p:nvSpPr>
          <p:spPr bwMode="auto">
            <a:xfrm>
              <a:off x="549316" y="6704012"/>
              <a:ext cx="631648" cy="36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en-US" b="1">
                  <a:solidFill>
                    <a:srgbClr val="002060"/>
                  </a:solidFill>
                  <a:latin typeface="Calibri" panose="020F0502020204030204" pitchFamily="34" charset="0"/>
                </a:rPr>
                <a:t>Staff</a:t>
              </a:r>
            </a:p>
          </p:txBody>
        </p:sp>
      </p:grpSp>
      <p:cxnSp>
        <p:nvCxnSpPr>
          <p:cNvPr id="206853" name="Straight Arrow Connector 2"/>
          <p:cNvCxnSpPr>
            <a:cxnSpLocks noChangeShapeType="1"/>
            <a:stCxn id="206867" idx="2"/>
          </p:cNvCxnSpPr>
          <p:nvPr/>
        </p:nvCxnSpPr>
        <p:spPr bwMode="auto">
          <a:xfrm flipH="1">
            <a:off x="733425" y="2849563"/>
            <a:ext cx="0" cy="117316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260725" y="1624013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206865" name="Straight Arrow Connector 4"/>
          <p:cNvCxnSpPr>
            <a:cxnSpLocks noChangeShapeType="1"/>
          </p:cNvCxnSpPr>
          <p:nvPr/>
        </p:nvCxnSpPr>
        <p:spPr bwMode="auto">
          <a:xfrm>
            <a:off x="3352800" y="4313238"/>
            <a:ext cx="1981200" cy="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791666" y="314986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4127931"/>
            <a:ext cx="335239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43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Pattern Suggestion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AED115-EB0F-4025-A334-21C6D4ED29CA}" type="slidenum">
              <a:rPr lang="en-US"/>
              <a:pPr>
                <a:defRPr/>
              </a:pPr>
              <a:t>126</a:t>
            </a:fld>
            <a:endParaRPr lang="en-US"/>
          </a:p>
        </p:txBody>
      </p:sp>
      <p:grpSp>
        <p:nvGrpSpPr>
          <p:cNvPr id="208900" name="Group 2"/>
          <p:cNvGrpSpPr>
            <a:grpSpLocks/>
          </p:cNvGrpSpPr>
          <p:nvPr/>
        </p:nvGrpSpPr>
        <p:grpSpPr bwMode="auto">
          <a:xfrm>
            <a:off x="157163" y="1597025"/>
            <a:ext cx="1077912" cy="1252538"/>
            <a:chOff x="219075" y="5472895"/>
            <a:chExt cx="1206500" cy="1600645"/>
          </a:xfrm>
        </p:grpSpPr>
        <p:pic>
          <p:nvPicPr>
            <p:cNvPr id="2089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5" y="5472895"/>
              <a:ext cx="1206500" cy="120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925" name="TextBox 29"/>
            <p:cNvSpPr txBox="1">
              <a:spLocks noChangeArrowheads="1"/>
            </p:cNvSpPr>
            <p:nvPr/>
          </p:nvSpPr>
          <p:spPr bwMode="auto">
            <a:xfrm>
              <a:off x="549316" y="6704012"/>
              <a:ext cx="631648" cy="36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en-US" b="1">
                  <a:solidFill>
                    <a:srgbClr val="002060"/>
                  </a:solidFill>
                  <a:latin typeface="Calibri" panose="020F0502020204030204" pitchFamily="34" charset="0"/>
                </a:rPr>
                <a:t>Staff</a:t>
              </a:r>
            </a:p>
          </p:txBody>
        </p:sp>
      </p:grpSp>
      <p:cxnSp>
        <p:nvCxnSpPr>
          <p:cNvPr id="208901" name="Straight Arrow Connector 2"/>
          <p:cNvCxnSpPr>
            <a:cxnSpLocks noChangeShapeType="1"/>
            <a:stCxn id="208925" idx="2"/>
          </p:cNvCxnSpPr>
          <p:nvPr/>
        </p:nvCxnSpPr>
        <p:spPr bwMode="auto">
          <a:xfrm flipH="1">
            <a:off x="733425" y="2849563"/>
            <a:ext cx="0" cy="117316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260725" y="1624013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208913" name="Straight Arrow Connector 4"/>
          <p:cNvCxnSpPr>
            <a:cxnSpLocks noChangeShapeType="1"/>
          </p:cNvCxnSpPr>
          <p:nvPr/>
        </p:nvCxnSpPr>
        <p:spPr bwMode="auto">
          <a:xfrm>
            <a:off x="3352800" y="4313238"/>
            <a:ext cx="1981200" cy="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60725" y="5170488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Phrase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91666" y="314986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4127931"/>
            <a:ext cx="335239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44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Pattern Suggestion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BA8465-9A72-4658-B5D4-0E4809B628C3}" type="slidenum">
              <a:rPr lang="en-US"/>
              <a:pPr>
                <a:defRPr/>
              </a:pPr>
              <a:t>127</a:t>
            </a:fld>
            <a:endParaRPr lang="en-US"/>
          </a:p>
        </p:txBody>
      </p:sp>
      <p:grpSp>
        <p:nvGrpSpPr>
          <p:cNvPr id="210948" name="Group 2"/>
          <p:cNvGrpSpPr>
            <a:grpSpLocks/>
          </p:cNvGrpSpPr>
          <p:nvPr/>
        </p:nvGrpSpPr>
        <p:grpSpPr bwMode="auto">
          <a:xfrm>
            <a:off x="157163" y="1597025"/>
            <a:ext cx="1077912" cy="1252538"/>
            <a:chOff x="219075" y="5472895"/>
            <a:chExt cx="1206500" cy="1600645"/>
          </a:xfrm>
        </p:grpSpPr>
        <p:pic>
          <p:nvPicPr>
            <p:cNvPr id="21097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5" y="5472895"/>
              <a:ext cx="1206500" cy="120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0975" name="TextBox 29"/>
            <p:cNvSpPr txBox="1">
              <a:spLocks noChangeArrowheads="1"/>
            </p:cNvSpPr>
            <p:nvPr/>
          </p:nvSpPr>
          <p:spPr bwMode="auto">
            <a:xfrm>
              <a:off x="549316" y="6704012"/>
              <a:ext cx="631648" cy="36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en-US" b="1">
                  <a:solidFill>
                    <a:srgbClr val="002060"/>
                  </a:solidFill>
                  <a:latin typeface="Calibri" panose="020F0502020204030204" pitchFamily="34" charset="0"/>
                </a:rPr>
                <a:t>Staff</a:t>
              </a:r>
            </a:p>
          </p:txBody>
        </p:sp>
      </p:grpSp>
      <p:cxnSp>
        <p:nvCxnSpPr>
          <p:cNvPr id="210949" name="Straight Arrow Connector 2"/>
          <p:cNvCxnSpPr>
            <a:cxnSpLocks noChangeShapeType="1"/>
            <a:stCxn id="210975" idx="2"/>
          </p:cNvCxnSpPr>
          <p:nvPr/>
        </p:nvCxnSpPr>
        <p:spPr bwMode="auto">
          <a:xfrm flipH="1">
            <a:off x="733425" y="2849563"/>
            <a:ext cx="0" cy="117316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260725" y="1624013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210961" name="Straight Arrow Connector 4"/>
          <p:cNvCxnSpPr>
            <a:cxnSpLocks noChangeShapeType="1"/>
          </p:cNvCxnSpPr>
          <p:nvPr/>
        </p:nvCxnSpPr>
        <p:spPr bwMode="auto">
          <a:xfrm>
            <a:off x="3352800" y="4313238"/>
            <a:ext cx="1981200" cy="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60725" y="5170488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Phrase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210972" name="Straight Arrow Connector 5"/>
          <p:cNvCxnSpPr>
            <a:cxnSpLocks noChangeShapeType="1"/>
          </p:cNvCxnSpPr>
          <p:nvPr/>
        </p:nvCxnSpPr>
        <p:spPr bwMode="auto">
          <a:xfrm>
            <a:off x="4313238" y="3003550"/>
            <a:ext cx="0" cy="7143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973" name="Straight Arrow Connector 7"/>
          <p:cNvCxnSpPr>
            <a:cxnSpLocks noChangeShapeType="1"/>
          </p:cNvCxnSpPr>
          <p:nvPr/>
        </p:nvCxnSpPr>
        <p:spPr bwMode="auto">
          <a:xfrm flipV="1">
            <a:off x="4327525" y="4497388"/>
            <a:ext cx="0" cy="5619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>
          <a:xfrm>
            <a:off x="791666" y="314986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71025" y="386080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4127931"/>
            <a:ext cx="335239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812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Pattern - Suggestion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40BE04-C89F-4157-8C49-96AFF4BE0ED7}" type="slidenum">
              <a:rPr lang="en-US"/>
              <a:pPr>
                <a:defRPr/>
              </a:pPr>
              <a:t>128</a:t>
            </a:fld>
            <a:endParaRPr lang="en-US"/>
          </a:p>
        </p:txBody>
      </p:sp>
      <p:grpSp>
        <p:nvGrpSpPr>
          <p:cNvPr id="212996" name="Group 2"/>
          <p:cNvGrpSpPr>
            <a:grpSpLocks/>
          </p:cNvGrpSpPr>
          <p:nvPr/>
        </p:nvGrpSpPr>
        <p:grpSpPr bwMode="auto">
          <a:xfrm>
            <a:off x="157163" y="1597025"/>
            <a:ext cx="1077912" cy="1252538"/>
            <a:chOff x="219075" y="5472895"/>
            <a:chExt cx="1206500" cy="1600645"/>
          </a:xfrm>
        </p:grpSpPr>
        <p:pic>
          <p:nvPicPr>
            <p:cNvPr id="213023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5" y="5472895"/>
              <a:ext cx="1206500" cy="120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3024" name="TextBox 29"/>
            <p:cNvSpPr txBox="1">
              <a:spLocks noChangeArrowheads="1"/>
            </p:cNvSpPr>
            <p:nvPr/>
          </p:nvSpPr>
          <p:spPr bwMode="auto">
            <a:xfrm>
              <a:off x="549316" y="6704012"/>
              <a:ext cx="631648" cy="36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en-US" b="1">
                  <a:solidFill>
                    <a:srgbClr val="002060"/>
                  </a:solidFill>
                  <a:latin typeface="Calibri" panose="020F0502020204030204" pitchFamily="34" charset="0"/>
                </a:rPr>
                <a:t>Staff</a:t>
              </a:r>
            </a:p>
          </p:txBody>
        </p:sp>
      </p:grpSp>
      <p:cxnSp>
        <p:nvCxnSpPr>
          <p:cNvPr id="212997" name="Straight Arrow Connector 2"/>
          <p:cNvCxnSpPr>
            <a:cxnSpLocks noChangeShapeType="1"/>
            <a:stCxn id="213024" idx="2"/>
          </p:cNvCxnSpPr>
          <p:nvPr/>
        </p:nvCxnSpPr>
        <p:spPr bwMode="auto">
          <a:xfrm flipH="1">
            <a:off x="733425" y="2849563"/>
            <a:ext cx="0" cy="117316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260725" y="1624013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213009" name="Straight Arrow Connector 4"/>
          <p:cNvCxnSpPr>
            <a:cxnSpLocks noChangeShapeType="1"/>
          </p:cNvCxnSpPr>
          <p:nvPr/>
        </p:nvCxnSpPr>
        <p:spPr bwMode="auto">
          <a:xfrm>
            <a:off x="3352800" y="4313238"/>
            <a:ext cx="1981200" cy="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60725" y="5170488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Phrase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213020" name="Straight Arrow Connector 5"/>
          <p:cNvCxnSpPr>
            <a:cxnSpLocks noChangeShapeType="1"/>
          </p:cNvCxnSpPr>
          <p:nvPr/>
        </p:nvCxnSpPr>
        <p:spPr bwMode="auto">
          <a:xfrm>
            <a:off x="4313238" y="3003550"/>
            <a:ext cx="0" cy="7143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021" name="Straight Arrow Connector 7"/>
          <p:cNvCxnSpPr>
            <a:cxnSpLocks noChangeShapeType="1"/>
          </p:cNvCxnSpPr>
          <p:nvPr/>
        </p:nvCxnSpPr>
        <p:spPr bwMode="auto">
          <a:xfrm flipV="1">
            <a:off x="4327525" y="4497388"/>
            <a:ext cx="0" cy="5619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3022" name="TextBox 1"/>
          <p:cNvSpPr txBox="1">
            <a:spLocks noChangeArrowheads="1"/>
          </p:cNvSpPr>
          <p:nvPr/>
        </p:nvSpPr>
        <p:spPr bwMode="auto">
          <a:xfrm>
            <a:off x="3871913" y="3902075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Analyze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91666" y="314986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171025" y="387604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4127931"/>
            <a:ext cx="335239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95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Pattern - Suggestion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2C069-D49A-4F67-8B4D-B8E982FD7860}" type="slidenum">
              <a:rPr lang="en-US"/>
              <a:pPr>
                <a:defRPr/>
              </a:pPr>
              <a:t>129</a:t>
            </a:fld>
            <a:endParaRPr lang="en-US"/>
          </a:p>
        </p:txBody>
      </p:sp>
      <p:grpSp>
        <p:nvGrpSpPr>
          <p:cNvPr id="215044" name="Group 2"/>
          <p:cNvGrpSpPr>
            <a:grpSpLocks/>
          </p:cNvGrpSpPr>
          <p:nvPr/>
        </p:nvGrpSpPr>
        <p:grpSpPr bwMode="auto">
          <a:xfrm>
            <a:off x="157163" y="1597025"/>
            <a:ext cx="1077912" cy="1252538"/>
            <a:chOff x="219075" y="5472895"/>
            <a:chExt cx="1206500" cy="1600645"/>
          </a:xfrm>
        </p:grpSpPr>
        <p:pic>
          <p:nvPicPr>
            <p:cNvPr id="215072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5" y="5472895"/>
              <a:ext cx="1206500" cy="120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073" name="TextBox 29"/>
            <p:cNvSpPr txBox="1">
              <a:spLocks noChangeArrowheads="1"/>
            </p:cNvSpPr>
            <p:nvPr/>
          </p:nvSpPr>
          <p:spPr bwMode="auto">
            <a:xfrm>
              <a:off x="549316" y="6704012"/>
              <a:ext cx="631648" cy="36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en-US" b="1">
                  <a:solidFill>
                    <a:srgbClr val="002060"/>
                  </a:solidFill>
                  <a:latin typeface="Calibri" panose="020F0502020204030204" pitchFamily="34" charset="0"/>
                </a:rPr>
                <a:t>Staff</a:t>
              </a:r>
            </a:p>
          </p:txBody>
        </p:sp>
      </p:grpSp>
      <p:cxnSp>
        <p:nvCxnSpPr>
          <p:cNvPr id="215045" name="Straight Arrow Connector 2"/>
          <p:cNvCxnSpPr>
            <a:cxnSpLocks noChangeShapeType="1"/>
            <a:stCxn id="215073" idx="2"/>
          </p:cNvCxnSpPr>
          <p:nvPr/>
        </p:nvCxnSpPr>
        <p:spPr bwMode="auto">
          <a:xfrm flipH="1">
            <a:off x="733425" y="2849563"/>
            <a:ext cx="0" cy="117316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260725" y="1624013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215057" name="Straight Arrow Connector 4"/>
          <p:cNvCxnSpPr>
            <a:cxnSpLocks noChangeShapeType="1"/>
          </p:cNvCxnSpPr>
          <p:nvPr/>
        </p:nvCxnSpPr>
        <p:spPr bwMode="auto">
          <a:xfrm>
            <a:off x="3352800" y="4313238"/>
            <a:ext cx="1981200" cy="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60725" y="5170488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Phrase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215068" name="Straight Arrow Connector 5"/>
          <p:cNvCxnSpPr>
            <a:cxnSpLocks noChangeShapeType="1"/>
          </p:cNvCxnSpPr>
          <p:nvPr/>
        </p:nvCxnSpPr>
        <p:spPr bwMode="auto">
          <a:xfrm>
            <a:off x="4313238" y="3003550"/>
            <a:ext cx="0" cy="7143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069" name="Straight Arrow Connector 7"/>
          <p:cNvCxnSpPr>
            <a:cxnSpLocks noChangeShapeType="1"/>
          </p:cNvCxnSpPr>
          <p:nvPr/>
        </p:nvCxnSpPr>
        <p:spPr bwMode="auto">
          <a:xfrm flipV="1">
            <a:off x="4327525" y="4497388"/>
            <a:ext cx="0" cy="5619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070" name="TextBox 1"/>
          <p:cNvSpPr txBox="1">
            <a:spLocks noChangeArrowheads="1"/>
          </p:cNvSpPr>
          <p:nvPr/>
        </p:nvSpPr>
        <p:spPr bwMode="auto">
          <a:xfrm>
            <a:off x="3871913" y="3902075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Analyze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99506" y="4127931"/>
            <a:ext cx="3352394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[Food] [Where] [Delicious]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1666" y="314986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71025" y="386080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4127931"/>
            <a:ext cx="335239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3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378" y="5045463"/>
            <a:ext cx="1222927" cy="178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uble Brace 4"/>
          <p:cNvSpPr/>
          <p:nvPr/>
        </p:nvSpPr>
        <p:spPr bwMode="auto">
          <a:xfrm>
            <a:off x="1397450" y="2997681"/>
            <a:ext cx="3108781" cy="3837502"/>
          </a:xfrm>
          <a:prstGeom prst="bracePair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506231" y="4766063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77" y="1502229"/>
            <a:ext cx="2843829" cy="50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Pattern - Suggestion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F4C7A-7EAE-4927-872E-E52046C8884F}" type="slidenum">
              <a:rPr lang="en-US"/>
              <a:pPr>
                <a:defRPr/>
              </a:pPr>
              <a:t>130</a:t>
            </a:fld>
            <a:endParaRPr lang="en-US"/>
          </a:p>
        </p:txBody>
      </p:sp>
      <p:grpSp>
        <p:nvGrpSpPr>
          <p:cNvPr id="217092" name="Group 2"/>
          <p:cNvGrpSpPr>
            <a:grpSpLocks/>
          </p:cNvGrpSpPr>
          <p:nvPr/>
        </p:nvGrpSpPr>
        <p:grpSpPr bwMode="auto">
          <a:xfrm>
            <a:off x="157163" y="1597025"/>
            <a:ext cx="1077912" cy="1252538"/>
            <a:chOff x="219075" y="5472895"/>
            <a:chExt cx="1206500" cy="1600645"/>
          </a:xfrm>
        </p:grpSpPr>
        <p:pic>
          <p:nvPicPr>
            <p:cNvPr id="217120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5" y="5472895"/>
              <a:ext cx="1206500" cy="120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121" name="TextBox 29"/>
            <p:cNvSpPr txBox="1">
              <a:spLocks noChangeArrowheads="1"/>
            </p:cNvSpPr>
            <p:nvPr/>
          </p:nvSpPr>
          <p:spPr bwMode="auto">
            <a:xfrm>
              <a:off x="549316" y="6704012"/>
              <a:ext cx="631648" cy="36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en-US" b="1">
                  <a:solidFill>
                    <a:srgbClr val="002060"/>
                  </a:solidFill>
                  <a:latin typeface="Calibri" panose="020F0502020204030204" pitchFamily="34" charset="0"/>
                </a:rPr>
                <a:t>Staff</a:t>
              </a:r>
            </a:p>
          </p:txBody>
        </p:sp>
      </p:grpSp>
      <p:cxnSp>
        <p:nvCxnSpPr>
          <p:cNvPr id="217093" name="Straight Arrow Connector 2"/>
          <p:cNvCxnSpPr>
            <a:cxnSpLocks noChangeShapeType="1"/>
            <a:stCxn id="217121" idx="2"/>
          </p:cNvCxnSpPr>
          <p:nvPr/>
        </p:nvCxnSpPr>
        <p:spPr bwMode="auto">
          <a:xfrm flipH="1">
            <a:off x="733425" y="2849563"/>
            <a:ext cx="0" cy="117316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>
          <a:xfrm>
            <a:off x="0" y="4127931"/>
            <a:ext cx="335239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Quán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260725" y="1624013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217105" name="Straight Arrow Connector 4"/>
          <p:cNvCxnSpPr>
            <a:cxnSpLocks noChangeShapeType="1"/>
            <a:stCxn id="9" idx="3"/>
          </p:cNvCxnSpPr>
          <p:nvPr/>
        </p:nvCxnSpPr>
        <p:spPr bwMode="auto">
          <a:xfrm>
            <a:off x="3352800" y="4313238"/>
            <a:ext cx="1981200" cy="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60725" y="5170488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Phrase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217116" name="Straight Arrow Connector 5"/>
          <p:cNvCxnSpPr>
            <a:cxnSpLocks noChangeShapeType="1"/>
          </p:cNvCxnSpPr>
          <p:nvPr/>
        </p:nvCxnSpPr>
        <p:spPr bwMode="auto">
          <a:xfrm>
            <a:off x="4313238" y="3003550"/>
            <a:ext cx="0" cy="7143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117" name="Straight Arrow Connector 7"/>
          <p:cNvCxnSpPr>
            <a:cxnSpLocks noChangeShapeType="1"/>
          </p:cNvCxnSpPr>
          <p:nvPr/>
        </p:nvCxnSpPr>
        <p:spPr bwMode="auto">
          <a:xfrm flipV="1">
            <a:off x="4327525" y="4497388"/>
            <a:ext cx="0" cy="5619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7118" name="TextBox 1"/>
          <p:cNvSpPr txBox="1">
            <a:spLocks noChangeArrowheads="1"/>
          </p:cNvSpPr>
          <p:nvPr/>
        </p:nvSpPr>
        <p:spPr bwMode="auto">
          <a:xfrm>
            <a:off x="3871913" y="3902075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Analyze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99506" y="4127931"/>
            <a:ext cx="3352394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[Any] [Food] [Where] [Delicious]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1666" y="314986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71025" y="386080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4B3895-FFDF-4657-AA37-494009E59979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695816"/>
            <a:ext cx="1146298" cy="1637567"/>
            <a:chOff x="0" y="447"/>
            <a:chExt cx="1146298" cy="1637567"/>
          </a:xfrm>
        </p:grpSpPr>
        <p:sp>
          <p:nvSpPr>
            <p:cNvPr id="9" name="Chevron 8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03497" y="1695816"/>
            <a:ext cx="7083302" cy="1064418"/>
            <a:chOff x="1146297" y="448"/>
            <a:chExt cx="7083302" cy="1064418"/>
          </a:xfrm>
        </p:grpSpPr>
        <p:sp>
          <p:nvSpPr>
            <p:cNvPr id="12" name="Round Same Side Corner Rectangle 11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Give An Example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7199" y="3038412"/>
            <a:ext cx="1146298" cy="1637567"/>
            <a:chOff x="0" y="447"/>
            <a:chExt cx="1146298" cy="1637567"/>
          </a:xfrm>
        </p:grpSpPr>
        <p:sp>
          <p:nvSpPr>
            <p:cNvPr id="15" name="Chevron 14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solidFill>
                    <a:schemeClr val="tx1"/>
                  </a:solidFill>
                </a:rPr>
                <a:t>2</a:t>
              </a:r>
              <a:endParaRPr lang="en-US" sz="3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03496" y="3038412"/>
            <a:ext cx="7083302" cy="1064418"/>
            <a:chOff x="1146297" y="448"/>
            <a:chExt cx="7083302" cy="1064418"/>
          </a:xfrm>
        </p:grpSpPr>
        <p:sp>
          <p:nvSpPr>
            <p:cNvPr id="18" name="Round Same Side Corner Rectangle 17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Lexical Analysis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199" y="4409495"/>
            <a:ext cx="1146298" cy="1637567"/>
            <a:chOff x="0" y="447"/>
            <a:chExt cx="1146298" cy="1637567"/>
          </a:xfrm>
          <a:solidFill>
            <a:srgbClr val="00B050"/>
          </a:solidFill>
        </p:grpSpPr>
        <p:sp>
          <p:nvSpPr>
            <p:cNvPr id="21" name="Chevron 20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grp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solidFill>
                    <a:schemeClr val="tx1"/>
                  </a:solidFill>
                </a:rPr>
                <a:t>3</a:t>
              </a:r>
              <a:endParaRPr lang="en-US" sz="3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03496" y="4409495"/>
            <a:ext cx="7083302" cy="1064418"/>
            <a:chOff x="1146297" y="448"/>
            <a:chExt cx="7083302" cy="1064418"/>
          </a:xfrm>
        </p:grpSpPr>
        <p:sp>
          <p:nvSpPr>
            <p:cNvPr id="24" name="Round Same Side Corner Rectangle 23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Give Intent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56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9"/>
            <a:ext cx="6858000" cy="1209072"/>
          </a:xfrm>
        </p:spPr>
        <p:txBody>
          <a:bodyPr/>
          <a:lstStyle/>
          <a:p>
            <a:pPr eaLnBrk="1" hangingPunct="1">
              <a:defRPr/>
            </a:pPr>
            <a:r>
              <a:rPr lang="en-US" sz="80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5200" y="6550025"/>
            <a:ext cx="558800" cy="30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604146-1C1D-4874-875A-54D7D4C2E7CB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408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Place Suggestion Intelligent Bot</a:t>
            </a:r>
          </a:p>
        </p:txBody>
      </p:sp>
      <p:sp>
        <p:nvSpPr>
          <p:cNvPr id="9" name="Shape 1123"/>
          <p:cNvSpPr txBox="1"/>
          <p:nvPr/>
        </p:nvSpPr>
        <p:spPr>
          <a:xfrm>
            <a:off x="781650" y="2598775"/>
            <a:ext cx="4380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Scenario:</a:t>
            </a:r>
          </a:p>
        </p:txBody>
      </p:sp>
      <p:sp>
        <p:nvSpPr>
          <p:cNvPr id="10" name="Shape 1122"/>
          <p:cNvSpPr txBox="1"/>
          <p:nvPr/>
        </p:nvSpPr>
        <p:spPr>
          <a:xfrm>
            <a:off x="870150" y="3270175"/>
            <a:ext cx="7969199" cy="9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When a company use our system, to deploy, they must base on their business to define some template. Admin define pattern for: </a:t>
            </a:r>
            <a:r>
              <a:rPr lang="en" sz="2400" b="1" dirty="0"/>
              <a:t>“Quán phở nào ngon”</a:t>
            </a:r>
          </a:p>
        </p:txBody>
      </p:sp>
    </p:spTree>
    <p:extLst>
      <p:ext uri="{BB962C8B-B14F-4D97-AF65-F5344CB8AC3E}">
        <p14:creationId xmlns:p14="http://schemas.microsoft.com/office/powerpoint/2010/main" val="287771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Intent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3FB057-72EE-47A6-BA79-64D9DD9D0E36}" type="slidenum">
              <a:rPr lang="en-US"/>
              <a:pPr>
                <a:defRPr/>
              </a:pPr>
              <a:t>133</a:t>
            </a:fld>
            <a:endParaRPr lang="en-US"/>
          </a:p>
        </p:txBody>
      </p:sp>
      <p:sp>
        <p:nvSpPr>
          <p:cNvPr id="10" name="Shape 1996"/>
          <p:cNvSpPr txBox="1"/>
          <p:nvPr/>
        </p:nvSpPr>
        <p:spPr>
          <a:xfrm>
            <a:off x="457200" y="1745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Intent: </a:t>
            </a:r>
            <a:r>
              <a:rPr lang="en-US" sz="3000" dirty="0"/>
              <a:t>represent a mapping between what a user says and what action should be taken by your software.</a:t>
            </a:r>
            <a:endParaRPr lang="en" sz="3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2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Intent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3FB057-72EE-47A6-BA79-64D9DD9D0E36}" type="slidenum">
              <a:rPr lang="en-US"/>
              <a:pPr>
                <a:defRPr/>
              </a:pPr>
              <a:t>134</a:t>
            </a:fld>
            <a:endParaRPr lang="en-US"/>
          </a:p>
        </p:txBody>
      </p:sp>
      <p:sp>
        <p:nvSpPr>
          <p:cNvPr id="10" name="Shape 1996"/>
          <p:cNvSpPr txBox="1"/>
          <p:nvPr/>
        </p:nvSpPr>
        <p:spPr>
          <a:xfrm>
            <a:off x="457200" y="1745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Intent: </a:t>
            </a:r>
            <a:r>
              <a:rPr lang="en-US" sz="3000" dirty="0"/>
              <a:t>represent a mapping between what a user says and what action should be taken by your software.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1" name="Shape 352"/>
          <p:cNvSpPr txBox="1"/>
          <p:nvPr/>
        </p:nvSpPr>
        <p:spPr>
          <a:xfrm>
            <a:off x="3804000" y="3126133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Represent for a case that user ask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  <a:r>
              <a:rPr lang="en" b="1" dirty="0"/>
              <a:t> first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Ăn </a:t>
            </a:r>
            <a:r>
              <a:rPr lang="en" i="1" dirty="0">
                <a:solidFill>
                  <a:srgbClr val="FF0000"/>
                </a:solidFill>
              </a:rPr>
              <a:t>phở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57324" y="3328225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Food First Food</a:t>
            </a:r>
          </a:p>
        </p:txBody>
      </p:sp>
    </p:spTree>
    <p:extLst>
      <p:ext uri="{BB962C8B-B14F-4D97-AF65-F5344CB8AC3E}">
        <p14:creationId xmlns:p14="http://schemas.microsoft.com/office/powerpoint/2010/main" val="27934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Intent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3FB057-72EE-47A6-BA79-64D9DD9D0E36}" type="slidenum">
              <a:rPr lang="en-US"/>
              <a:pPr>
                <a:defRPr/>
              </a:pPr>
              <a:t>135</a:t>
            </a:fld>
            <a:endParaRPr lang="en-US"/>
          </a:p>
        </p:txBody>
      </p:sp>
      <p:sp>
        <p:nvSpPr>
          <p:cNvPr id="10" name="Shape 1996"/>
          <p:cNvSpPr txBox="1"/>
          <p:nvPr/>
        </p:nvSpPr>
        <p:spPr>
          <a:xfrm>
            <a:off x="457200" y="1745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Intent: </a:t>
            </a:r>
            <a:r>
              <a:rPr lang="en-US" sz="3000" dirty="0"/>
              <a:t>represent a mapping between what a user says and what action should be taken by your software.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1" name="Shape 352"/>
          <p:cNvSpPr txBox="1"/>
          <p:nvPr/>
        </p:nvSpPr>
        <p:spPr>
          <a:xfrm>
            <a:off x="3804000" y="3126133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Represent for a case that user ask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  <a:r>
              <a:rPr lang="en" b="1" dirty="0"/>
              <a:t> first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Ăn </a:t>
            </a:r>
            <a:r>
              <a:rPr lang="en" i="1" dirty="0">
                <a:solidFill>
                  <a:srgbClr val="FF0000"/>
                </a:solidFill>
              </a:rPr>
              <a:t>phở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57324" y="3328225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Food First Food</a:t>
            </a:r>
          </a:p>
        </p:txBody>
      </p:sp>
      <p:sp>
        <p:nvSpPr>
          <p:cNvPr id="7" name="Shape 352"/>
          <p:cNvSpPr txBox="1"/>
          <p:nvPr/>
        </p:nvSpPr>
        <p:spPr>
          <a:xfrm>
            <a:off x="3804000" y="4163732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Represent for a case that user’s ask has both name of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  <a:r>
              <a:rPr lang="en" b="1" dirty="0"/>
              <a:t> and </a:t>
            </a:r>
            <a:r>
              <a:rPr lang="en" b="1" dirty="0">
                <a:solidFill>
                  <a:srgbClr val="FF0000"/>
                </a:solidFill>
              </a:rPr>
              <a:t>location</a:t>
            </a:r>
            <a:r>
              <a:rPr lang="en" dirty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Tôi thích ăn </a:t>
            </a:r>
            <a:r>
              <a:rPr lang="en" i="1" dirty="0">
                <a:solidFill>
                  <a:srgbClr val="FF0000"/>
                </a:solidFill>
              </a:rPr>
              <a:t>phở</a:t>
            </a:r>
            <a:r>
              <a:rPr lang="en" i="1" dirty="0"/>
              <a:t> ở </a:t>
            </a:r>
            <a:r>
              <a:rPr lang="en" i="1" dirty="0">
                <a:solidFill>
                  <a:srgbClr val="FF0000"/>
                </a:solidFill>
              </a:rPr>
              <a:t>quận 1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57324" y="4282016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Full Type Request</a:t>
            </a:r>
          </a:p>
        </p:txBody>
      </p:sp>
    </p:spTree>
    <p:extLst>
      <p:ext uri="{BB962C8B-B14F-4D97-AF65-F5344CB8AC3E}">
        <p14:creationId xmlns:p14="http://schemas.microsoft.com/office/powerpoint/2010/main" val="5276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Intent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3FB057-72EE-47A6-BA79-64D9DD9D0E36}" type="slidenum">
              <a:rPr lang="en-US"/>
              <a:pPr>
                <a:defRPr/>
              </a:pPr>
              <a:t>136</a:t>
            </a:fld>
            <a:endParaRPr lang="en-US"/>
          </a:p>
        </p:txBody>
      </p:sp>
      <p:sp>
        <p:nvSpPr>
          <p:cNvPr id="10" name="Shape 1996"/>
          <p:cNvSpPr txBox="1"/>
          <p:nvPr/>
        </p:nvSpPr>
        <p:spPr>
          <a:xfrm>
            <a:off x="457200" y="1745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Intent: </a:t>
            </a:r>
            <a:r>
              <a:rPr lang="en-US" sz="3000" dirty="0"/>
              <a:t>represent a mapping between what a user says and what action should be taken by your software.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1" name="Shape 352"/>
          <p:cNvSpPr txBox="1"/>
          <p:nvPr/>
        </p:nvSpPr>
        <p:spPr>
          <a:xfrm>
            <a:off x="3804000" y="3126133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Represent for a case that user ask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  <a:r>
              <a:rPr lang="en" b="1" dirty="0"/>
              <a:t> first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Ăn </a:t>
            </a:r>
            <a:r>
              <a:rPr lang="en" i="1" dirty="0">
                <a:solidFill>
                  <a:srgbClr val="FF0000"/>
                </a:solidFill>
              </a:rPr>
              <a:t>phở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57324" y="3328225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Food First Food</a:t>
            </a:r>
          </a:p>
        </p:txBody>
      </p:sp>
      <p:sp>
        <p:nvSpPr>
          <p:cNvPr id="7" name="Shape 352"/>
          <p:cNvSpPr txBox="1"/>
          <p:nvPr/>
        </p:nvSpPr>
        <p:spPr>
          <a:xfrm>
            <a:off x="3804000" y="4163732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Represent for a case that user’s ask has both name of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  <a:r>
              <a:rPr lang="en" b="1" dirty="0"/>
              <a:t> and </a:t>
            </a:r>
            <a:r>
              <a:rPr lang="en" b="1" dirty="0">
                <a:solidFill>
                  <a:srgbClr val="FF0000"/>
                </a:solidFill>
              </a:rPr>
              <a:t>location</a:t>
            </a:r>
            <a:r>
              <a:rPr lang="en" dirty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Tôi thích ăn </a:t>
            </a:r>
            <a:r>
              <a:rPr lang="en" i="1" dirty="0">
                <a:solidFill>
                  <a:srgbClr val="FF0000"/>
                </a:solidFill>
              </a:rPr>
              <a:t>phở</a:t>
            </a:r>
            <a:r>
              <a:rPr lang="en" i="1" dirty="0"/>
              <a:t> ở </a:t>
            </a:r>
            <a:r>
              <a:rPr lang="en" i="1" dirty="0">
                <a:solidFill>
                  <a:srgbClr val="FF0000"/>
                </a:solidFill>
              </a:rPr>
              <a:t>quận 1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57324" y="4282016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Full Type Request</a:t>
            </a:r>
          </a:p>
        </p:txBody>
      </p:sp>
      <p:sp>
        <p:nvSpPr>
          <p:cNvPr id="9" name="Shape 352"/>
          <p:cNvSpPr txBox="1"/>
          <p:nvPr/>
        </p:nvSpPr>
        <p:spPr>
          <a:xfrm>
            <a:off x="3804000" y="5130509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Represent for a case that user ask </a:t>
            </a:r>
            <a:r>
              <a:rPr lang="en" b="1" dirty="0">
                <a:solidFill>
                  <a:srgbClr val="FF0000"/>
                </a:solidFill>
              </a:rPr>
              <a:t>delicious food</a:t>
            </a:r>
            <a:r>
              <a:rPr lang="en" b="1" dirty="0"/>
              <a:t> and they </a:t>
            </a:r>
            <a:r>
              <a:rPr lang="en" b="1" dirty="0">
                <a:solidFill>
                  <a:srgbClr val="FF0000"/>
                </a:solidFill>
              </a:rPr>
              <a:t>don’t know</a:t>
            </a:r>
            <a:r>
              <a:rPr lang="en" b="1" dirty="0"/>
              <a:t> where is the </a:t>
            </a:r>
            <a:r>
              <a:rPr lang="en" b="1" dirty="0">
                <a:solidFill>
                  <a:srgbClr val="FF0000"/>
                </a:solidFill>
              </a:rPr>
              <a:t>locaton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</a:t>
            </a:r>
            <a:r>
              <a:rPr lang="en" dirty="0"/>
              <a:t> Ăn </a:t>
            </a:r>
            <a:r>
              <a:rPr lang="en" dirty="0">
                <a:solidFill>
                  <a:srgbClr val="FF0000"/>
                </a:solidFill>
              </a:rPr>
              <a:t>phở</a:t>
            </a:r>
            <a:r>
              <a:rPr lang="en" dirty="0"/>
              <a:t> </a:t>
            </a:r>
            <a:r>
              <a:rPr lang="en" dirty="0">
                <a:solidFill>
                  <a:srgbClr val="FF0000"/>
                </a:solidFill>
              </a:rPr>
              <a:t>ở đâu</a:t>
            </a:r>
            <a:r>
              <a:rPr lang="en" dirty="0"/>
              <a:t> </a:t>
            </a:r>
            <a:r>
              <a:rPr lang="en" dirty="0">
                <a:solidFill>
                  <a:srgbClr val="FF0000"/>
                </a:solidFill>
              </a:rPr>
              <a:t>ngon</a:t>
            </a:r>
            <a:r>
              <a:rPr lang="en" dirty="0"/>
              <a:t>?</a:t>
            </a:r>
            <a:endParaRPr lang="en" sz="1800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457324" y="5295338"/>
            <a:ext cx="2804035" cy="85970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Rating Request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Location Have Food</a:t>
            </a:r>
          </a:p>
        </p:txBody>
      </p:sp>
    </p:spTree>
    <p:extLst>
      <p:ext uri="{BB962C8B-B14F-4D97-AF65-F5344CB8AC3E}">
        <p14:creationId xmlns:p14="http://schemas.microsoft.com/office/powerpoint/2010/main" val="35294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 - Intent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3FB057-72EE-47A6-BA79-64D9DD9D0E36}" type="slidenum">
              <a:rPr lang="en-US"/>
              <a:pPr>
                <a:defRPr/>
              </a:pPr>
              <a:t>137</a:t>
            </a:fld>
            <a:endParaRPr lang="en-US"/>
          </a:p>
        </p:txBody>
      </p:sp>
      <p:sp>
        <p:nvSpPr>
          <p:cNvPr id="10" name="Shape 1996"/>
          <p:cNvSpPr txBox="1"/>
          <p:nvPr/>
        </p:nvSpPr>
        <p:spPr>
          <a:xfrm>
            <a:off x="457200" y="1745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Intent: </a:t>
            </a:r>
            <a:r>
              <a:rPr lang="en-US" sz="3000" dirty="0"/>
              <a:t>represent a mapping between what a user says and what action should be taken by your software.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1" name="Shape 352"/>
          <p:cNvSpPr txBox="1"/>
          <p:nvPr/>
        </p:nvSpPr>
        <p:spPr>
          <a:xfrm>
            <a:off x="3804000" y="3126133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Represent for a case that user ask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  <a:r>
              <a:rPr lang="en" b="1" dirty="0"/>
              <a:t> first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Ăn </a:t>
            </a:r>
            <a:r>
              <a:rPr lang="en" i="1" dirty="0">
                <a:solidFill>
                  <a:srgbClr val="FF0000"/>
                </a:solidFill>
              </a:rPr>
              <a:t>phở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57324" y="3328225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Food First Food</a:t>
            </a:r>
          </a:p>
        </p:txBody>
      </p:sp>
      <p:sp>
        <p:nvSpPr>
          <p:cNvPr id="7" name="Shape 352"/>
          <p:cNvSpPr txBox="1"/>
          <p:nvPr/>
        </p:nvSpPr>
        <p:spPr>
          <a:xfrm>
            <a:off x="3804000" y="4163732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Represent for a case that user’s ask has both name of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  <a:r>
              <a:rPr lang="en" b="1" dirty="0"/>
              <a:t> and </a:t>
            </a:r>
            <a:r>
              <a:rPr lang="en" b="1" dirty="0">
                <a:solidFill>
                  <a:srgbClr val="FF0000"/>
                </a:solidFill>
              </a:rPr>
              <a:t>location</a:t>
            </a:r>
            <a:r>
              <a:rPr lang="en" dirty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Tôi thích ăn </a:t>
            </a:r>
            <a:r>
              <a:rPr lang="en" i="1" dirty="0">
                <a:solidFill>
                  <a:srgbClr val="FF0000"/>
                </a:solidFill>
              </a:rPr>
              <a:t>phở</a:t>
            </a:r>
            <a:r>
              <a:rPr lang="en" i="1" dirty="0"/>
              <a:t> ở </a:t>
            </a:r>
            <a:r>
              <a:rPr lang="en" i="1" dirty="0">
                <a:solidFill>
                  <a:srgbClr val="FF0000"/>
                </a:solidFill>
              </a:rPr>
              <a:t>quận 1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57324" y="4282016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Full Type Request</a:t>
            </a:r>
          </a:p>
        </p:txBody>
      </p:sp>
      <p:sp>
        <p:nvSpPr>
          <p:cNvPr id="9" name="Shape 352"/>
          <p:cNvSpPr txBox="1"/>
          <p:nvPr/>
        </p:nvSpPr>
        <p:spPr>
          <a:xfrm>
            <a:off x="3804000" y="5130509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Represent for a case that user ask </a:t>
            </a:r>
            <a:r>
              <a:rPr lang="en" b="1" dirty="0">
                <a:solidFill>
                  <a:srgbClr val="FF0000"/>
                </a:solidFill>
              </a:rPr>
              <a:t>delicious food</a:t>
            </a:r>
            <a:r>
              <a:rPr lang="en" b="1" dirty="0"/>
              <a:t> and they </a:t>
            </a:r>
            <a:r>
              <a:rPr lang="en" b="1" dirty="0">
                <a:solidFill>
                  <a:srgbClr val="FF0000"/>
                </a:solidFill>
              </a:rPr>
              <a:t>don’t know</a:t>
            </a:r>
            <a:r>
              <a:rPr lang="en" b="1" dirty="0"/>
              <a:t> where is the </a:t>
            </a:r>
            <a:r>
              <a:rPr lang="en" b="1" dirty="0">
                <a:solidFill>
                  <a:srgbClr val="FF0000"/>
                </a:solidFill>
              </a:rPr>
              <a:t>locaton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</a:t>
            </a:r>
            <a:r>
              <a:rPr lang="en" dirty="0"/>
              <a:t> Ăn </a:t>
            </a:r>
            <a:r>
              <a:rPr lang="en" dirty="0">
                <a:solidFill>
                  <a:srgbClr val="FF0000"/>
                </a:solidFill>
              </a:rPr>
              <a:t>phở</a:t>
            </a:r>
            <a:r>
              <a:rPr lang="en" dirty="0"/>
              <a:t> </a:t>
            </a:r>
            <a:r>
              <a:rPr lang="en" dirty="0">
                <a:solidFill>
                  <a:srgbClr val="FF0000"/>
                </a:solidFill>
              </a:rPr>
              <a:t>ở đâu</a:t>
            </a:r>
            <a:r>
              <a:rPr lang="en" dirty="0"/>
              <a:t> </a:t>
            </a:r>
            <a:r>
              <a:rPr lang="en" dirty="0">
                <a:solidFill>
                  <a:srgbClr val="FF0000"/>
                </a:solidFill>
              </a:rPr>
              <a:t>ngon</a:t>
            </a:r>
            <a:r>
              <a:rPr lang="en" dirty="0"/>
              <a:t>?</a:t>
            </a:r>
            <a:endParaRPr lang="en" sz="1800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457324" y="5295338"/>
            <a:ext cx="2804035" cy="85970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Rating Request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Location Have Food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20759" y="5780682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061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4B3895-FFDF-4657-AA37-494009E59979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695816"/>
            <a:ext cx="1146298" cy="1637567"/>
            <a:chOff x="0" y="447"/>
            <a:chExt cx="1146298" cy="1637567"/>
          </a:xfrm>
        </p:grpSpPr>
        <p:sp>
          <p:nvSpPr>
            <p:cNvPr id="9" name="Chevron 8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solidFill>
              <a:srgbClr val="00B050"/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03497" y="1695816"/>
            <a:ext cx="7083302" cy="1064418"/>
            <a:chOff x="1146297" y="448"/>
            <a:chExt cx="7083302" cy="1064418"/>
          </a:xfrm>
        </p:grpSpPr>
        <p:sp>
          <p:nvSpPr>
            <p:cNvPr id="12" name="Round Same Side Corner Rectangle 11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Give An Example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7199" y="3038412"/>
            <a:ext cx="1146298" cy="1637567"/>
            <a:chOff x="0" y="447"/>
            <a:chExt cx="1146298" cy="1637567"/>
          </a:xfrm>
          <a:solidFill>
            <a:srgbClr val="00B050"/>
          </a:solidFill>
        </p:grpSpPr>
        <p:sp>
          <p:nvSpPr>
            <p:cNvPr id="15" name="Chevron 14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grp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solidFill>
                    <a:schemeClr val="tx1"/>
                  </a:solidFill>
                </a:rPr>
                <a:t>2</a:t>
              </a:r>
              <a:endParaRPr lang="en-US" sz="3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03496" y="3038412"/>
            <a:ext cx="7083302" cy="1064418"/>
            <a:chOff x="1146297" y="448"/>
            <a:chExt cx="7083302" cy="1064418"/>
          </a:xfrm>
        </p:grpSpPr>
        <p:sp>
          <p:nvSpPr>
            <p:cNvPr id="18" name="Round Same Side Corner Rectangle 17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Lexical Analysis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199" y="4409495"/>
            <a:ext cx="1146298" cy="1637567"/>
            <a:chOff x="0" y="447"/>
            <a:chExt cx="1146298" cy="1637567"/>
          </a:xfrm>
          <a:solidFill>
            <a:srgbClr val="00B050"/>
          </a:solidFill>
        </p:grpSpPr>
        <p:sp>
          <p:nvSpPr>
            <p:cNvPr id="21" name="Chevron 20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grp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solidFill>
                    <a:schemeClr val="tx1"/>
                  </a:solidFill>
                </a:rPr>
                <a:t>3</a:t>
              </a:r>
              <a:endParaRPr lang="en-US" sz="3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03496" y="4409495"/>
            <a:ext cx="7083302" cy="1064418"/>
            <a:chOff x="1146297" y="448"/>
            <a:chExt cx="7083302" cy="1064418"/>
          </a:xfrm>
        </p:grpSpPr>
        <p:sp>
          <p:nvSpPr>
            <p:cNvPr id="24" name="Round Same Side Corner Rectangle 23"/>
            <p:cNvSpPr/>
            <p:nvPr/>
          </p:nvSpPr>
          <p:spPr>
            <a:xfrm rot="5400000">
              <a:off x="4155739" y="-3008994"/>
              <a:ext cx="1064418" cy="7083302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ound Same Side Corner Rectangle 4"/>
            <p:cNvSpPr txBox="1"/>
            <p:nvPr/>
          </p:nvSpPr>
          <p:spPr>
            <a:xfrm>
              <a:off x="1146298" y="52408"/>
              <a:ext cx="7031341" cy="9604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0" lvl="1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3200" kern="1200" dirty="0"/>
                <a:t>Give Intent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6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0"/>
          <p:cNvSpPr/>
          <p:nvPr/>
        </p:nvSpPr>
        <p:spPr bwMode="auto">
          <a:xfrm>
            <a:off x="4669659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41" y="3404392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 Diagonal Corner Rectangle 12"/>
          <p:cNvSpPr/>
          <p:nvPr/>
        </p:nvSpPr>
        <p:spPr bwMode="auto">
          <a:xfrm>
            <a:off x="6196777" y="2213926"/>
            <a:ext cx="1407402" cy="935439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Lexical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Category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Round Diagonal Corner Rectangle 13"/>
          <p:cNvSpPr/>
          <p:nvPr/>
        </p:nvSpPr>
        <p:spPr bwMode="auto">
          <a:xfrm>
            <a:off x="7601907" y="3723698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Phrase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8" name="Elbow Connector 7"/>
          <p:cNvCxnSpPr>
            <a:stCxn id="13" idx="0"/>
          </p:cNvCxnSpPr>
          <p:nvPr/>
        </p:nvCxnSpPr>
        <p:spPr bwMode="auto">
          <a:xfrm>
            <a:off x="7604179" y="2681646"/>
            <a:ext cx="814607" cy="1042052"/>
          </a:xfrm>
          <a:prstGeom prst="bentConnector2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601907" y="2362024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1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54451" y="3404392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0…*</a:t>
            </a:r>
          </a:p>
        </p:txBody>
      </p:sp>
      <p:cxnSp>
        <p:nvCxnSpPr>
          <p:cNvPr id="10" name="Straight Connector 9"/>
          <p:cNvCxnSpPr>
            <a:stCxn id="13" idx="2"/>
            <a:endCxn id="3" idx="0"/>
          </p:cNvCxnSpPr>
          <p:nvPr/>
        </p:nvCxnSpPr>
        <p:spPr bwMode="auto">
          <a:xfrm flipH="1" flipV="1">
            <a:off x="2934521" y="2474058"/>
            <a:ext cx="3262256" cy="2075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flipV="1">
            <a:off x="6873766" y="3149365"/>
            <a:ext cx="26712" cy="25502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7479916" y="3983829"/>
            <a:ext cx="121991" cy="484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ound Diagonal Corner Rectangle 21"/>
          <p:cNvSpPr/>
          <p:nvPr/>
        </p:nvSpPr>
        <p:spPr bwMode="auto">
          <a:xfrm>
            <a:off x="2568303" y="4713210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Intents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378" y="5045463"/>
            <a:ext cx="1222927" cy="178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uble Brace 4"/>
          <p:cNvSpPr/>
          <p:nvPr/>
        </p:nvSpPr>
        <p:spPr bwMode="auto">
          <a:xfrm>
            <a:off x="1397450" y="2997681"/>
            <a:ext cx="3108781" cy="3837502"/>
          </a:xfrm>
          <a:prstGeom prst="bracePair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506231" y="4766063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77" y="1502229"/>
            <a:ext cx="2843829" cy="5047796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 bwMode="auto">
          <a:xfrm>
            <a:off x="5903681" y="3285732"/>
            <a:ext cx="2783119" cy="879869"/>
          </a:xfrm>
          <a:prstGeom prst="donut">
            <a:avLst>
              <a:gd name="adj" fmla="val 9646"/>
            </a:avLst>
          </a:prstGeom>
          <a:solidFill>
            <a:srgbClr val="FF0000"/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6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0"/>
          <p:cNvSpPr/>
          <p:nvPr/>
        </p:nvSpPr>
        <p:spPr bwMode="auto">
          <a:xfrm>
            <a:off x="4669659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41" y="3404392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 Diagonal Corner Rectangle 12"/>
          <p:cNvSpPr/>
          <p:nvPr/>
        </p:nvSpPr>
        <p:spPr bwMode="auto">
          <a:xfrm>
            <a:off x="6196777" y="2213926"/>
            <a:ext cx="1407402" cy="935439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Lexical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Category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Round Diagonal Corner Rectangle 13"/>
          <p:cNvSpPr/>
          <p:nvPr/>
        </p:nvSpPr>
        <p:spPr bwMode="auto">
          <a:xfrm>
            <a:off x="7601907" y="3723698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Phrase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8" name="Elbow Connector 7"/>
          <p:cNvCxnSpPr>
            <a:stCxn id="13" idx="0"/>
          </p:cNvCxnSpPr>
          <p:nvPr/>
        </p:nvCxnSpPr>
        <p:spPr bwMode="auto">
          <a:xfrm>
            <a:off x="7604179" y="2681646"/>
            <a:ext cx="814607" cy="1042052"/>
          </a:xfrm>
          <a:prstGeom prst="bentConnector2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601907" y="2362024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1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54451" y="3404392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0…*</a:t>
            </a:r>
          </a:p>
        </p:txBody>
      </p:sp>
      <p:cxnSp>
        <p:nvCxnSpPr>
          <p:cNvPr id="10" name="Straight Connector 9"/>
          <p:cNvCxnSpPr>
            <a:stCxn id="13" idx="2"/>
            <a:endCxn id="3" idx="0"/>
          </p:cNvCxnSpPr>
          <p:nvPr/>
        </p:nvCxnSpPr>
        <p:spPr bwMode="auto">
          <a:xfrm flipH="1" flipV="1">
            <a:off x="2934521" y="2474058"/>
            <a:ext cx="3262256" cy="2075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flipV="1">
            <a:off x="6873766" y="3149365"/>
            <a:ext cx="26712" cy="25502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7479916" y="3983829"/>
            <a:ext cx="121991" cy="484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ound Diagonal Corner Rectangle 21"/>
          <p:cNvSpPr/>
          <p:nvPr/>
        </p:nvSpPr>
        <p:spPr bwMode="auto">
          <a:xfrm>
            <a:off x="2568303" y="4713210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Intents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endCxn id="22" idx="3"/>
          </p:cNvCxnSpPr>
          <p:nvPr/>
        </p:nvCxnSpPr>
        <p:spPr bwMode="auto">
          <a:xfrm>
            <a:off x="2238703" y="4294187"/>
            <a:ext cx="1033301" cy="419023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830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0"/>
          <p:cNvSpPr/>
          <p:nvPr/>
        </p:nvSpPr>
        <p:spPr bwMode="auto">
          <a:xfrm>
            <a:off x="4669659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41" y="3404392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 Diagonal Corner Rectangle 12"/>
          <p:cNvSpPr/>
          <p:nvPr/>
        </p:nvSpPr>
        <p:spPr bwMode="auto">
          <a:xfrm>
            <a:off x="6196777" y="2213926"/>
            <a:ext cx="1407402" cy="935439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Lexical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Category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Round Diagonal Corner Rectangle 13"/>
          <p:cNvSpPr/>
          <p:nvPr/>
        </p:nvSpPr>
        <p:spPr bwMode="auto">
          <a:xfrm>
            <a:off x="7601907" y="3723698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Phrase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8" name="Elbow Connector 7"/>
          <p:cNvCxnSpPr>
            <a:stCxn id="13" idx="0"/>
          </p:cNvCxnSpPr>
          <p:nvPr/>
        </p:nvCxnSpPr>
        <p:spPr bwMode="auto">
          <a:xfrm>
            <a:off x="7604179" y="2681646"/>
            <a:ext cx="814607" cy="1042052"/>
          </a:xfrm>
          <a:prstGeom prst="bentConnector2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601907" y="2362024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1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54451" y="3404392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0…*</a:t>
            </a:r>
          </a:p>
        </p:txBody>
      </p:sp>
      <p:cxnSp>
        <p:nvCxnSpPr>
          <p:cNvPr id="10" name="Straight Connector 9"/>
          <p:cNvCxnSpPr>
            <a:stCxn id="13" idx="2"/>
            <a:endCxn id="3" idx="0"/>
          </p:cNvCxnSpPr>
          <p:nvPr/>
        </p:nvCxnSpPr>
        <p:spPr bwMode="auto">
          <a:xfrm flipH="1" flipV="1">
            <a:off x="2934521" y="2474058"/>
            <a:ext cx="3262256" cy="2075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flipV="1">
            <a:off x="6873766" y="3149365"/>
            <a:ext cx="26712" cy="25502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7479916" y="3983829"/>
            <a:ext cx="121991" cy="484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 Diagonal Corner Rectangle 20"/>
          <p:cNvSpPr/>
          <p:nvPr/>
        </p:nvSpPr>
        <p:spPr bwMode="auto">
          <a:xfrm>
            <a:off x="457200" y="4713210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Patterns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7" name="Straight Connector 16"/>
          <p:cNvCxnSpPr>
            <a:endCxn id="21" idx="3"/>
          </p:cNvCxnSpPr>
          <p:nvPr/>
        </p:nvCxnSpPr>
        <p:spPr bwMode="auto">
          <a:xfrm flipH="1">
            <a:off x="1160901" y="4294187"/>
            <a:ext cx="1077802" cy="419023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ound Diagonal Corner Rectangle 21"/>
          <p:cNvSpPr/>
          <p:nvPr/>
        </p:nvSpPr>
        <p:spPr bwMode="auto">
          <a:xfrm>
            <a:off x="2568303" y="4713210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Intents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endCxn id="22" idx="3"/>
          </p:cNvCxnSpPr>
          <p:nvPr/>
        </p:nvCxnSpPr>
        <p:spPr bwMode="auto">
          <a:xfrm>
            <a:off x="2238703" y="4294187"/>
            <a:ext cx="1033301" cy="419023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761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0"/>
          <p:cNvSpPr/>
          <p:nvPr/>
        </p:nvSpPr>
        <p:spPr bwMode="auto">
          <a:xfrm>
            <a:off x="4669659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41" y="3404392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 Diagonal Corner Rectangle 12"/>
          <p:cNvSpPr/>
          <p:nvPr/>
        </p:nvSpPr>
        <p:spPr bwMode="auto">
          <a:xfrm>
            <a:off x="6196777" y="2213926"/>
            <a:ext cx="1407402" cy="935439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Lexical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Category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Round Diagonal Corner Rectangle 13"/>
          <p:cNvSpPr/>
          <p:nvPr/>
        </p:nvSpPr>
        <p:spPr bwMode="auto">
          <a:xfrm>
            <a:off x="7601907" y="3723698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Phrase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8" name="Elbow Connector 7"/>
          <p:cNvCxnSpPr>
            <a:stCxn id="13" idx="0"/>
          </p:cNvCxnSpPr>
          <p:nvPr/>
        </p:nvCxnSpPr>
        <p:spPr bwMode="auto">
          <a:xfrm>
            <a:off x="7604179" y="2681646"/>
            <a:ext cx="814607" cy="1042052"/>
          </a:xfrm>
          <a:prstGeom prst="bentConnector2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601907" y="2362024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1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54451" y="3404392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0…*</a:t>
            </a:r>
          </a:p>
        </p:txBody>
      </p:sp>
      <p:cxnSp>
        <p:nvCxnSpPr>
          <p:cNvPr id="10" name="Straight Connector 9"/>
          <p:cNvCxnSpPr>
            <a:stCxn id="13" idx="2"/>
            <a:endCxn id="3" idx="0"/>
          </p:cNvCxnSpPr>
          <p:nvPr/>
        </p:nvCxnSpPr>
        <p:spPr bwMode="auto">
          <a:xfrm flipH="1" flipV="1">
            <a:off x="2934521" y="2474058"/>
            <a:ext cx="3262256" cy="2075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flipV="1">
            <a:off x="6873766" y="3149365"/>
            <a:ext cx="26712" cy="25502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7479916" y="3983829"/>
            <a:ext cx="121991" cy="484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 Diagonal Corner Rectangle 20"/>
          <p:cNvSpPr/>
          <p:nvPr/>
        </p:nvSpPr>
        <p:spPr bwMode="auto">
          <a:xfrm>
            <a:off x="457200" y="4713210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Patterns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7" name="Straight Connector 16"/>
          <p:cNvCxnSpPr>
            <a:endCxn id="21" idx="3"/>
          </p:cNvCxnSpPr>
          <p:nvPr/>
        </p:nvCxnSpPr>
        <p:spPr bwMode="auto">
          <a:xfrm flipH="1">
            <a:off x="1160901" y="4294187"/>
            <a:ext cx="1077802" cy="419023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ound Diagonal Corner Rectangle 21"/>
          <p:cNvSpPr/>
          <p:nvPr/>
        </p:nvSpPr>
        <p:spPr bwMode="auto">
          <a:xfrm>
            <a:off x="2568303" y="4713210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Intents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endCxn id="22" idx="3"/>
          </p:cNvCxnSpPr>
          <p:nvPr/>
        </p:nvCxnSpPr>
        <p:spPr bwMode="auto">
          <a:xfrm>
            <a:off x="2238703" y="4294187"/>
            <a:ext cx="1033301" cy="419023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22" idx="2"/>
            <a:endCxn id="21" idx="0"/>
          </p:cNvCxnSpPr>
          <p:nvPr/>
        </p:nvCxnSpPr>
        <p:spPr bwMode="auto">
          <a:xfrm flipH="1">
            <a:off x="1864602" y="4973341"/>
            <a:ext cx="703701" cy="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5071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0"/>
          <p:cNvSpPr/>
          <p:nvPr/>
        </p:nvSpPr>
        <p:spPr bwMode="auto">
          <a:xfrm>
            <a:off x="4669659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41" y="3404392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 Diagonal Corner Rectangle 12"/>
          <p:cNvSpPr/>
          <p:nvPr/>
        </p:nvSpPr>
        <p:spPr bwMode="auto">
          <a:xfrm>
            <a:off x="6196777" y="2213926"/>
            <a:ext cx="1407402" cy="935439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Lexical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Category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Round Diagonal Corner Rectangle 13"/>
          <p:cNvSpPr/>
          <p:nvPr/>
        </p:nvSpPr>
        <p:spPr bwMode="auto">
          <a:xfrm>
            <a:off x="7601907" y="3723698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Phrase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8" name="Elbow Connector 7"/>
          <p:cNvCxnSpPr>
            <a:stCxn id="13" idx="0"/>
          </p:cNvCxnSpPr>
          <p:nvPr/>
        </p:nvCxnSpPr>
        <p:spPr bwMode="auto">
          <a:xfrm>
            <a:off x="7604179" y="2681646"/>
            <a:ext cx="814607" cy="1042052"/>
          </a:xfrm>
          <a:prstGeom prst="bentConnector2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601907" y="2362024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1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54451" y="3404392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0…*</a:t>
            </a:r>
          </a:p>
        </p:txBody>
      </p:sp>
      <p:cxnSp>
        <p:nvCxnSpPr>
          <p:cNvPr id="10" name="Straight Connector 9"/>
          <p:cNvCxnSpPr>
            <a:stCxn id="13" idx="2"/>
            <a:endCxn id="3" idx="0"/>
          </p:cNvCxnSpPr>
          <p:nvPr/>
        </p:nvCxnSpPr>
        <p:spPr bwMode="auto">
          <a:xfrm flipH="1" flipV="1">
            <a:off x="2934521" y="2474058"/>
            <a:ext cx="3262256" cy="2075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flipV="1">
            <a:off x="6873766" y="3149365"/>
            <a:ext cx="26712" cy="25502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7479916" y="3983829"/>
            <a:ext cx="121991" cy="484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 Diagonal Corner Rectangle 20"/>
          <p:cNvSpPr/>
          <p:nvPr/>
        </p:nvSpPr>
        <p:spPr bwMode="auto">
          <a:xfrm>
            <a:off x="457200" y="4713210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Patterns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7" name="Straight Connector 16"/>
          <p:cNvCxnSpPr>
            <a:endCxn id="21" idx="3"/>
          </p:cNvCxnSpPr>
          <p:nvPr/>
        </p:nvCxnSpPr>
        <p:spPr bwMode="auto">
          <a:xfrm flipH="1">
            <a:off x="1160901" y="4294187"/>
            <a:ext cx="1077802" cy="419023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ound Diagonal Corner Rectangle 21"/>
          <p:cNvSpPr/>
          <p:nvPr/>
        </p:nvSpPr>
        <p:spPr bwMode="auto">
          <a:xfrm>
            <a:off x="2568303" y="4713210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Intents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endCxn id="22" idx="3"/>
          </p:cNvCxnSpPr>
          <p:nvPr/>
        </p:nvCxnSpPr>
        <p:spPr bwMode="auto">
          <a:xfrm>
            <a:off x="2238703" y="4294187"/>
            <a:ext cx="1033301" cy="419023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22" idx="2"/>
            <a:endCxn id="21" idx="0"/>
          </p:cNvCxnSpPr>
          <p:nvPr/>
        </p:nvCxnSpPr>
        <p:spPr bwMode="auto">
          <a:xfrm flipH="1">
            <a:off x="1864602" y="4973341"/>
            <a:ext cx="703701" cy="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49" y="4785829"/>
            <a:ext cx="1139762" cy="1139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5404" y="517104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File</a:t>
            </a:r>
          </a:p>
        </p:txBody>
      </p:sp>
      <p:cxnSp>
        <p:nvCxnSpPr>
          <p:cNvPr id="26" name="Straight Connector 25"/>
          <p:cNvCxnSpPr/>
          <p:nvPr/>
        </p:nvCxnSpPr>
        <p:spPr bwMode="auto">
          <a:xfrm flipH="1">
            <a:off x="7479916" y="5333186"/>
            <a:ext cx="434729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87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0"/>
          <p:cNvSpPr/>
          <p:nvPr/>
        </p:nvSpPr>
        <p:spPr bwMode="auto">
          <a:xfrm>
            <a:off x="4669659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41" y="3404392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 Diagonal Corner Rectangle 12"/>
          <p:cNvSpPr/>
          <p:nvPr/>
        </p:nvSpPr>
        <p:spPr bwMode="auto">
          <a:xfrm>
            <a:off x="6196777" y="2213926"/>
            <a:ext cx="1407402" cy="935439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Lexical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Category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Round Diagonal Corner Rectangle 13"/>
          <p:cNvSpPr/>
          <p:nvPr/>
        </p:nvSpPr>
        <p:spPr bwMode="auto">
          <a:xfrm>
            <a:off x="7601907" y="3723698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Phrase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8" name="Elbow Connector 7"/>
          <p:cNvCxnSpPr>
            <a:stCxn id="13" idx="0"/>
          </p:cNvCxnSpPr>
          <p:nvPr/>
        </p:nvCxnSpPr>
        <p:spPr bwMode="auto">
          <a:xfrm>
            <a:off x="7604179" y="2681646"/>
            <a:ext cx="814607" cy="1042052"/>
          </a:xfrm>
          <a:prstGeom prst="bentConnector2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601907" y="2362024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1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54451" y="3404392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0…*</a:t>
            </a:r>
          </a:p>
        </p:txBody>
      </p:sp>
      <p:cxnSp>
        <p:nvCxnSpPr>
          <p:cNvPr id="10" name="Straight Connector 9"/>
          <p:cNvCxnSpPr>
            <a:stCxn id="13" idx="2"/>
            <a:endCxn id="3" idx="0"/>
          </p:cNvCxnSpPr>
          <p:nvPr/>
        </p:nvCxnSpPr>
        <p:spPr bwMode="auto">
          <a:xfrm flipH="1" flipV="1">
            <a:off x="2934521" y="2474058"/>
            <a:ext cx="3262256" cy="2075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flipV="1">
            <a:off x="6873766" y="3149365"/>
            <a:ext cx="26712" cy="25502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7479916" y="3983829"/>
            <a:ext cx="121991" cy="484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 Diagonal Corner Rectangle 20"/>
          <p:cNvSpPr/>
          <p:nvPr/>
        </p:nvSpPr>
        <p:spPr bwMode="auto">
          <a:xfrm>
            <a:off x="457200" y="4713210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Patterns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7" name="Straight Connector 16"/>
          <p:cNvCxnSpPr>
            <a:endCxn id="21" idx="3"/>
          </p:cNvCxnSpPr>
          <p:nvPr/>
        </p:nvCxnSpPr>
        <p:spPr bwMode="auto">
          <a:xfrm flipH="1">
            <a:off x="1160901" y="4294187"/>
            <a:ext cx="1077802" cy="419023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ound Diagonal Corner Rectangle 21"/>
          <p:cNvSpPr/>
          <p:nvPr/>
        </p:nvSpPr>
        <p:spPr bwMode="auto">
          <a:xfrm>
            <a:off x="2568303" y="4713210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Intents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endCxn id="22" idx="3"/>
          </p:cNvCxnSpPr>
          <p:nvPr/>
        </p:nvCxnSpPr>
        <p:spPr bwMode="auto">
          <a:xfrm>
            <a:off x="2238703" y="4294187"/>
            <a:ext cx="1033301" cy="419023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22" idx="2"/>
            <a:endCxn id="21" idx="0"/>
          </p:cNvCxnSpPr>
          <p:nvPr/>
        </p:nvCxnSpPr>
        <p:spPr bwMode="auto">
          <a:xfrm flipH="1">
            <a:off x="1864602" y="4973341"/>
            <a:ext cx="703701" cy="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49" y="4785829"/>
            <a:ext cx="1139762" cy="1139762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22" idx="0"/>
          </p:cNvCxnSpPr>
          <p:nvPr/>
        </p:nvCxnSpPr>
        <p:spPr bwMode="auto">
          <a:xfrm flipH="1" flipV="1">
            <a:off x="3975705" y="4973341"/>
            <a:ext cx="2425444" cy="3869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935404" y="517104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File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 flipH="1">
            <a:off x="7479916" y="5333186"/>
            <a:ext cx="434729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03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145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7" name="Straight Arrow Connector 4"/>
          <p:cNvCxnSpPr>
            <a:cxnSpLocks noChangeShapeType="1"/>
            <a:stCxn id="15" idx="1"/>
          </p:cNvCxnSpPr>
          <p:nvPr/>
        </p:nvCxnSpPr>
        <p:spPr bwMode="auto">
          <a:xfrm flipH="1">
            <a:off x="1784734" y="3207097"/>
            <a:ext cx="5161849" cy="695684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51"/>
          <p:cNvSpPr txBox="1">
            <a:spLocks noChangeArrowheads="1"/>
          </p:cNvSpPr>
          <p:nvPr/>
        </p:nvSpPr>
        <p:spPr bwMode="auto">
          <a:xfrm rot="21172394">
            <a:off x="3472607" y="3085067"/>
            <a:ext cx="21729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Analyze user say</a:t>
            </a:r>
          </a:p>
        </p:txBody>
      </p:sp>
      <p:sp>
        <p:nvSpPr>
          <p:cNvPr id="16" name="TextBox 27"/>
          <p:cNvSpPr txBox="1">
            <a:spLocks noChangeArrowheads="1"/>
          </p:cNvSpPr>
          <p:nvPr/>
        </p:nvSpPr>
        <p:spPr bwMode="auto">
          <a:xfrm>
            <a:off x="3255932" y="2702066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32998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146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7" name="Straight Arrow Connector 4"/>
          <p:cNvCxnSpPr>
            <a:cxnSpLocks noChangeShapeType="1"/>
            <a:stCxn id="15" idx="1"/>
          </p:cNvCxnSpPr>
          <p:nvPr/>
        </p:nvCxnSpPr>
        <p:spPr bwMode="auto">
          <a:xfrm flipH="1">
            <a:off x="1784734" y="3207097"/>
            <a:ext cx="5161849" cy="695684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51"/>
          <p:cNvSpPr txBox="1">
            <a:spLocks noChangeArrowheads="1"/>
          </p:cNvSpPr>
          <p:nvPr/>
        </p:nvSpPr>
        <p:spPr bwMode="auto">
          <a:xfrm rot="21172394">
            <a:off x="3472607" y="3085067"/>
            <a:ext cx="21729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Analyze user say</a:t>
            </a:r>
          </a:p>
        </p:txBody>
      </p:sp>
      <p:pic>
        <p:nvPicPr>
          <p:cNvPr id="16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4" y="3663069"/>
            <a:ext cx="13081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27"/>
          <p:cNvSpPr txBox="1">
            <a:spLocks noChangeArrowheads="1"/>
          </p:cNvSpPr>
          <p:nvPr/>
        </p:nvSpPr>
        <p:spPr bwMode="auto">
          <a:xfrm>
            <a:off x="3255932" y="2702066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3708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147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7" name="Straight Arrow Connector 4"/>
          <p:cNvCxnSpPr>
            <a:cxnSpLocks noChangeShapeType="1"/>
            <a:stCxn id="15" idx="1"/>
          </p:cNvCxnSpPr>
          <p:nvPr/>
        </p:nvCxnSpPr>
        <p:spPr bwMode="auto">
          <a:xfrm flipH="1">
            <a:off x="1784734" y="3207097"/>
            <a:ext cx="5161849" cy="695684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51"/>
          <p:cNvSpPr txBox="1">
            <a:spLocks noChangeArrowheads="1"/>
          </p:cNvSpPr>
          <p:nvPr/>
        </p:nvSpPr>
        <p:spPr bwMode="auto">
          <a:xfrm rot="21172394">
            <a:off x="3472607" y="3085067"/>
            <a:ext cx="21729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Analyze user say</a:t>
            </a:r>
          </a:p>
        </p:txBody>
      </p:sp>
      <p:pic>
        <p:nvPicPr>
          <p:cNvPr id="16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4" y="3663069"/>
            <a:ext cx="13081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7"/>
          <p:cNvSpPr txBox="1">
            <a:spLocks noChangeArrowheads="1"/>
          </p:cNvSpPr>
          <p:nvPr/>
        </p:nvSpPr>
        <p:spPr bwMode="auto">
          <a:xfrm>
            <a:off x="3255932" y="2702066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  <p:pic>
        <p:nvPicPr>
          <p:cNvPr id="22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76634" y="5186597"/>
            <a:ext cx="150336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7"/>
          <p:cNvSpPr txBox="1">
            <a:spLocks noChangeArrowheads="1"/>
          </p:cNvSpPr>
          <p:nvPr/>
        </p:nvSpPr>
        <p:spPr bwMode="auto">
          <a:xfrm>
            <a:off x="541269" y="6435959"/>
            <a:ext cx="14387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Training</a:t>
            </a:r>
          </a:p>
        </p:txBody>
      </p:sp>
    </p:spTree>
    <p:extLst>
      <p:ext uri="{BB962C8B-B14F-4D97-AF65-F5344CB8AC3E}">
        <p14:creationId xmlns:p14="http://schemas.microsoft.com/office/powerpoint/2010/main" val="391672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148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7" name="Straight Arrow Connector 4"/>
          <p:cNvCxnSpPr>
            <a:cxnSpLocks noChangeShapeType="1"/>
            <a:stCxn id="15" idx="1"/>
          </p:cNvCxnSpPr>
          <p:nvPr/>
        </p:nvCxnSpPr>
        <p:spPr bwMode="auto">
          <a:xfrm flipH="1">
            <a:off x="1784734" y="3207097"/>
            <a:ext cx="5161849" cy="695684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51"/>
          <p:cNvSpPr txBox="1">
            <a:spLocks noChangeArrowheads="1"/>
          </p:cNvSpPr>
          <p:nvPr/>
        </p:nvSpPr>
        <p:spPr bwMode="auto">
          <a:xfrm rot="21172394">
            <a:off x="3472607" y="3085067"/>
            <a:ext cx="21729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Analyze user say</a:t>
            </a:r>
          </a:p>
        </p:txBody>
      </p:sp>
      <p:pic>
        <p:nvPicPr>
          <p:cNvPr id="16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4" y="3663069"/>
            <a:ext cx="13081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76634" y="5186597"/>
            <a:ext cx="150336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4"/>
          <p:cNvCxnSpPr>
            <a:cxnSpLocks noChangeShapeType="1"/>
            <a:endCxn id="16" idx="2"/>
          </p:cNvCxnSpPr>
          <p:nvPr/>
        </p:nvCxnSpPr>
        <p:spPr bwMode="auto">
          <a:xfrm flipH="1" flipV="1">
            <a:off x="1130684" y="4142494"/>
            <a:ext cx="97631" cy="1044103"/>
          </a:xfrm>
          <a:prstGeom prst="straightConnector1">
            <a:avLst/>
          </a:prstGeom>
          <a:noFill/>
          <a:ln w="50800" cap="sq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51"/>
          <p:cNvSpPr txBox="1">
            <a:spLocks noChangeArrowheads="1"/>
          </p:cNvSpPr>
          <p:nvPr/>
        </p:nvSpPr>
        <p:spPr bwMode="auto">
          <a:xfrm rot="21172394">
            <a:off x="1270581" y="4497592"/>
            <a:ext cx="2172992" cy="36933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(1) train</a:t>
            </a:r>
          </a:p>
        </p:txBody>
      </p:sp>
      <p:sp>
        <p:nvSpPr>
          <p:cNvPr id="20" name="TextBox 27"/>
          <p:cNvSpPr txBox="1">
            <a:spLocks noChangeArrowheads="1"/>
          </p:cNvSpPr>
          <p:nvPr/>
        </p:nvSpPr>
        <p:spPr bwMode="auto">
          <a:xfrm>
            <a:off x="3255932" y="2702066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541269" y="6435959"/>
            <a:ext cx="14387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Training</a:t>
            </a:r>
          </a:p>
        </p:txBody>
      </p:sp>
    </p:spTree>
    <p:extLst>
      <p:ext uri="{BB962C8B-B14F-4D97-AF65-F5344CB8AC3E}">
        <p14:creationId xmlns:p14="http://schemas.microsoft.com/office/powerpoint/2010/main" val="16346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 bwMode="auto">
          <a:xfrm rot="5400000">
            <a:off x="386436" y="4868535"/>
            <a:ext cx="1683757" cy="2065282"/>
          </a:xfrm>
          <a:prstGeom prst="round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6766560" y="1545021"/>
            <a:ext cx="1683757" cy="2065282"/>
          </a:xfrm>
          <a:prstGeom prst="round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 bwMode="auto">
          <a:xfrm>
            <a:off x="7608439" y="3610303"/>
            <a:ext cx="6306" cy="867104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51"/>
          <p:cNvSpPr txBox="1">
            <a:spLocks noChangeArrowheads="1"/>
          </p:cNvSpPr>
          <p:nvPr/>
        </p:nvSpPr>
        <p:spPr bwMode="auto">
          <a:xfrm>
            <a:off x="6369269" y="4511003"/>
            <a:ext cx="220323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This is our PROPOSAL</a:t>
            </a:r>
          </a:p>
        </p:txBody>
      </p:sp>
      <p:cxnSp>
        <p:nvCxnSpPr>
          <p:cNvPr id="28" name="Straight Arrow Connector 27"/>
          <p:cNvCxnSpPr>
            <a:stCxn id="23" idx="0"/>
            <a:endCxn id="27" idx="1"/>
          </p:cNvCxnSpPr>
          <p:nvPr/>
        </p:nvCxnSpPr>
        <p:spPr bwMode="auto">
          <a:xfrm flipV="1">
            <a:off x="2260956" y="4988057"/>
            <a:ext cx="4108313" cy="91312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Training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149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7" name="Straight Arrow Connector 4"/>
          <p:cNvCxnSpPr>
            <a:cxnSpLocks noChangeShapeType="1"/>
            <a:stCxn id="15" idx="1"/>
          </p:cNvCxnSpPr>
          <p:nvPr/>
        </p:nvCxnSpPr>
        <p:spPr bwMode="auto">
          <a:xfrm flipH="1">
            <a:off x="1784734" y="3207097"/>
            <a:ext cx="5161849" cy="695684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51"/>
          <p:cNvSpPr txBox="1">
            <a:spLocks noChangeArrowheads="1"/>
          </p:cNvSpPr>
          <p:nvPr/>
        </p:nvSpPr>
        <p:spPr bwMode="auto">
          <a:xfrm rot="21172394">
            <a:off x="3472607" y="3085067"/>
            <a:ext cx="21729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Analyze user say</a:t>
            </a:r>
          </a:p>
        </p:txBody>
      </p:sp>
      <p:pic>
        <p:nvPicPr>
          <p:cNvPr id="16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4" y="3663069"/>
            <a:ext cx="13081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76634" y="5186597"/>
            <a:ext cx="150336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4"/>
          <p:cNvCxnSpPr>
            <a:cxnSpLocks noChangeShapeType="1"/>
            <a:endCxn id="16" idx="2"/>
          </p:cNvCxnSpPr>
          <p:nvPr/>
        </p:nvCxnSpPr>
        <p:spPr bwMode="auto">
          <a:xfrm flipH="1" flipV="1">
            <a:off x="1130684" y="4142494"/>
            <a:ext cx="97631" cy="1044103"/>
          </a:xfrm>
          <a:prstGeom prst="straightConnector1">
            <a:avLst/>
          </a:prstGeom>
          <a:noFill/>
          <a:ln w="50800" cap="sq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51"/>
          <p:cNvSpPr txBox="1">
            <a:spLocks noChangeArrowheads="1"/>
          </p:cNvSpPr>
          <p:nvPr/>
        </p:nvSpPr>
        <p:spPr bwMode="auto">
          <a:xfrm rot="21172394">
            <a:off x="1270581" y="4497592"/>
            <a:ext cx="2172992" cy="36933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(1) train</a:t>
            </a:r>
          </a:p>
        </p:txBody>
      </p:sp>
      <p:sp>
        <p:nvSpPr>
          <p:cNvPr id="20" name="TextBox 27"/>
          <p:cNvSpPr txBox="1">
            <a:spLocks noChangeArrowheads="1"/>
          </p:cNvSpPr>
          <p:nvPr/>
        </p:nvSpPr>
        <p:spPr bwMode="auto">
          <a:xfrm>
            <a:off x="3255932" y="2702066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541269" y="6435959"/>
            <a:ext cx="14387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Training</a:t>
            </a:r>
          </a:p>
        </p:txBody>
      </p:sp>
    </p:spTree>
    <p:extLst>
      <p:ext uri="{BB962C8B-B14F-4D97-AF65-F5344CB8AC3E}">
        <p14:creationId xmlns:p14="http://schemas.microsoft.com/office/powerpoint/2010/main" val="9646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378" y="5045463"/>
            <a:ext cx="1222927" cy="178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uble Brace 4"/>
          <p:cNvSpPr/>
          <p:nvPr/>
        </p:nvSpPr>
        <p:spPr bwMode="auto">
          <a:xfrm>
            <a:off x="1397450" y="2997681"/>
            <a:ext cx="3108781" cy="3837502"/>
          </a:xfrm>
          <a:prstGeom prst="bracePair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506231" y="4766063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77" y="1502229"/>
            <a:ext cx="2843829" cy="5047796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 bwMode="auto">
          <a:xfrm>
            <a:off x="5903681" y="3285732"/>
            <a:ext cx="2783119" cy="879869"/>
          </a:xfrm>
          <a:prstGeom prst="donut">
            <a:avLst>
              <a:gd name="adj" fmla="val 9646"/>
            </a:avLst>
          </a:prstGeom>
          <a:solidFill>
            <a:srgbClr val="FF0000"/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Donut 11"/>
          <p:cNvSpPr/>
          <p:nvPr/>
        </p:nvSpPr>
        <p:spPr bwMode="auto">
          <a:xfrm>
            <a:off x="5950787" y="5017569"/>
            <a:ext cx="2783119" cy="879869"/>
          </a:xfrm>
          <a:prstGeom prst="donut">
            <a:avLst>
              <a:gd name="adj" fmla="val 9646"/>
            </a:avLst>
          </a:prstGeom>
          <a:solidFill>
            <a:srgbClr val="FF0000"/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0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59371" y="1392238"/>
            <a:ext cx="7150308" cy="440848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80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Diversification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5200" y="6550025"/>
            <a:ext cx="5588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E699EA69-570D-4BC0-8319-4AB69FFCD478}" type="slidenum">
              <a:rPr lang="en-US" altLang="en-US">
                <a:latin typeface="Calibri" panose="020F0502020204030204" pitchFamily="34" charset="0"/>
              </a:rPr>
              <a:pPr eaLnBrk="1" hangingPunct="1"/>
              <a:t>150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Place Suggestion Intelligent Bot</a:t>
            </a:r>
          </a:p>
        </p:txBody>
      </p:sp>
    </p:spTree>
    <p:extLst>
      <p:ext uri="{BB962C8B-B14F-4D97-AF65-F5344CB8AC3E}">
        <p14:creationId xmlns:p14="http://schemas.microsoft.com/office/powerpoint/2010/main" val="1800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sp>
        <p:nvSpPr>
          <p:cNvPr id="5" name="Shape 1122"/>
          <p:cNvSpPr txBox="1"/>
          <p:nvPr/>
        </p:nvSpPr>
        <p:spPr>
          <a:xfrm>
            <a:off x="870150" y="3270175"/>
            <a:ext cx="7969199" cy="9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Lan came from Kien Giang, she ask </a:t>
            </a:r>
            <a:r>
              <a:rPr lang="en" sz="2400" b="1" dirty="0"/>
              <a:t>“Tìm ham bơ gơ”.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Hoa came from Ha Noi, she ask </a:t>
            </a:r>
            <a:r>
              <a:rPr lang="en" sz="2400" b="1" dirty="0"/>
              <a:t>“Tìm hamburger”</a:t>
            </a:r>
            <a:endParaRPr lang="en" sz="2400" dirty="0"/>
          </a:p>
        </p:txBody>
      </p:sp>
      <p:sp>
        <p:nvSpPr>
          <p:cNvPr id="6" name="Shape 1123"/>
          <p:cNvSpPr txBox="1"/>
          <p:nvPr/>
        </p:nvSpPr>
        <p:spPr>
          <a:xfrm>
            <a:off x="781650" y="2598775"/>
            <a:ext cx="4380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Scenario:</a:t>
            </a:r>
          </a:p>
        </p:txBody>
      </p:sp>
      <p:sp>
        <p:nvSpPr>
          <p:cNvPr id="7" name="Shape 1124"/>
          <p:cNvSpPr txBox="1"/>
          <p:nvPr/>
        </p:nvSpPr>
        <p:spPr>
          <a:xfrm>
            <a:off x="457200" y="1687175"/>
            <a:ext cx="82296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DEMO 3: Data diversification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235816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  <p:sp>
        <p:nvSpPr>
          <p:cNvPr id="10342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cs typeface="Aharoni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62315" y="1600200"/>
            <a:ext cx="40193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Vietnamese</a:t>
            </a:r>
          </a:p>
        </p:txBody>
      </p:sp>
    </p:spTree>
    <p:extLst>
      <p:ext uri="{BB962C8B-B14F-4D97-AF65-F5344CB8AC3E}">
        <p14:creationId xmlns:p14="http://schemas.microsoft.com/office/powerpoint/2010/main" val="23729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89322-9536-4FFF-85DE-37B0681A86F8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  <p:sp>
        <p:nvSpPr>
          <p:cNvPr id="10445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cs typeface="Aharoni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62315" y="1600200"/>
            <a:ext cx="40193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Vietnamese</a:t>
            </a:r>
          </a:p>
        </p:txBody>
      </p:sp>
      <p:cxnSp>
        <p:nvCxnSpPr>
          <p:cNvPr id="104454" name="Straight Arrow Connector 4"/>
          <p:cNvCxnSpPr>
            <a:cxnSpLocks noChangeShapeType="1"/>
          </p:cNvCxnSpPr>
          <p:nvPr/>
        </p:nvCxnSpPr>
        <p:spPr bwMode="auto">
          <a:xfrm>
            <a:off x="4572000" y="2524125"/>
            <a:ext cx="0" cy="79851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FFFEB2-7537-4309-A10B-93EEDB3083EF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  <p:pic>
        <p:nvPicPr>
          <p:cNvPr id="105476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1875" y="2524125"/>
            <a:ext cx="4540250" cy="2271713"/>
          </a:xfrm>
        </p:spPr>
      </p:pic>
      <p:sp>
        <p:nvSpPr>
          <p:cNvPr id="7" name="Rectangle 6"/>
          <p:cNvSpPr/>
          <p:nvPr/>
        </p:nvSpPr>
        <p:spPr>
          <a:xfrm>
            <a:off x="2562315" y="1600200"/>
            <a:ext cx="40193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Vietnamese</a:t>
            </a:r>
          </a:p>
        </p:txBody>
      </p:sp>
      <p:cxnSp>
        <p:nvCxnSpPr>
          <p:cNvPr id="105478" name="Straight Arrow Connector 4"/>
          <p:cNvCxnSpPr>
            <a:cxnSpLocks noChangeShapeType="1"/>
          </p:cNvCxnSpPr>
          <p:nvPr/>
        </p:nvCxnSpPr>
        <p:spPr bwMode="auto">
          <a:xfrm>
            <a:off x="4572000" y="2524125"/>
            <a:ext cx="0" cy="79851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18237E-E86C-4A0F-AFBF-623BDDEA44F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pic>
        <p:nvPicPr>
          <p:cNvPr id="106500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1875" y="2524125"/>
            <a:ext cx="4540250" cy="2271713"/>
          </a:xfrm>
        </p:spPr>
      </p:pic>
      <p:sp>
        <p:nvSpPr>
          <p:cNvPr id="7" name="Rectangle 6"/>
          <p:cNvSpPr/>
          <p:nvPr/>
        </p:nvSpPr>
        <p:spPr>
          <a:xfrm>
            <a:off x="2562315" y="1600200"/>
            <a:ext cx="40193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Vietnamese</a:t>
            </a:r>
          </a:p>
        </p:txBody>
      </p:sp>
      <p:cxnSp>
        <p:nvCxnSpPr>
          <p:cNvPr id="106502" name="Straight Arrow Connector 4"/>
          <p:cNvCxnSpPr>
            <a:cxnSpLocks noChangeShapeType="1"/>
          </p:cNvCxnSpPr>
          <p:nvPr/>
        </p:nvCxnSpPr>
        <p:spPr bwMode="auto">
          <a:xfrm>
            <a:off x="4572000" y="2524125"/>
            <a:ext cx="0" cy="79851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503" name="Straight Arrow Connector 5"/>
          <p:cNvCxnSpPr>
            <a:cxnSpLocks noChangeShapeType="1"/>
          </p:cNvCxnSpPr>
          <p:nvPr/>
        </p:nvCxnSpPr>
        <p:spPr bwMode="auto">
          <a:xfrm>
            <a:off x="4572000" y="4373563"/>
            <a:ext cx="0" cy="76200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E78ACB-B828-449C-9FC2-C60D7689E815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107524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1875" y="2524125"/>
            <a:ext cx="4540250" cy="2271713"/>
          </a:xfrm>
        </p:spPr>
      </p:pic>
      <p:sp>
        <p:nvSpPr>
          <p:cNvPr id="7" name="Rectangle 6"/>
          <p:cNvSpPr/>
          <p:nvPr/>
        </p:nvSpPr>
        <p:spPr>
          <a:xfrm>
            <a:off x="2562315" y="1600200"/>
            <a:ext cx="40193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Vietnamese</a:t>
            </a:r>
          </a:p>
        </p:txBody>
      </p:sp>
      <p:cxnSp>
        <p:nvCxnSpPr>
          <p:cNvPr id="107526" name="Straight Arrow Connector 4"/>
          <p:cNvCxnSpPr>
            <a:cxnSpLocks noChangeShapeType="1"/>
          </p:cNvCxnSpPr>
          <p:nvPr/>
        </p:nvCxnSpPr>
        <p:spPr bwMode="auto">
          <a:xfrm>
            <a:off x="4572000" y="2524125"/>
            <a:ext cx="0" cy="79851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527" name="Straight Arrow Connector 5"/>
          <p:cNvCxnSpPr>
            <a:cxnSpLocks noChangeShapeType="1"/>
          </p:cNvCxnSpPr>
          <p:nvPr/>
        </p:nvCxnSpPr>
        <p:spPr bwMode="auto">
          <a:xfrm>
            <a:off x="4572000" y="4373563"/>
            <a:ext cx="0" cy="76200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1304925" y="5224463"/>
            <a:ext cx="2514600" cy="4953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Bánh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canh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giò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heo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338263" y="5907088"/>
            <a:ext cx="2514600" cy="49371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Ham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bơ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gơ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24475" y="5902325"/>
            <a:ext cx="2514600" cy="4953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Hamburger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324475" y="5197475"/>
            <a:ext cx="2514600" cy="4953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Bánh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canh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giò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lợn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70208-35A4-4454-8D31-C365B6D90301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108548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1875" y="2524125"/>
            <a:ext cx="4540250" cy="2271713"/>
          </a:xfrm>
        </p:spPr>
      </p:pic>
      <p:sp>
        <p:nvSpPr>
          <p:cNvPr id="7" name="Rectangle 6"/>
          <p:cNvSpPr/>
          <p:nvPr/>
        </p:nvSpPr>
        <p:spPr>
          <a:xfrm>
            <a:off x="2562315" y="1600200"/>
            <a:ext cx="40193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Vietnamese</a:t>
            </a:r>
          </a:p>
        </p:txBody>
      </p:sp>
      <p:cxnSp>
        <p:nvCxnSpPr>
          <p:cNvPr id="108550" name="Straight Arrow Connector 4"/>
          <p:cNvCxnSpPr>
            <a:cxnSpLocks noChangeShapeType="1"/>
          </p:cNvCxnSpPr>
          <p:nvPr/>
        </p:nvCxnSpPr>
        <p:spPr bwMode="auto">
          <a:xfrm>
            <a:off x="4572000" y="2524125"/>
            <a:ext cx="0" cy="79851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551" name="Straight Arrow Connector 5"/>
          <p:cNvCxnSpPr>
            <a:cxnSpLocks noChangeShapeType="1"/>
          </p:cNvCxnSpPr>
          <p:nvPr/>
        </p:nvCxnSpPr>
        <p:spPr bwMode="auto">
          <a:xfrm>
            <a:off x="4572000" y="4373563"/>
            <a:ext cx="0" cy="76200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1304925" y="5224463"/>
            <a:ext cx="2514600" cy="4953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Bánh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canh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giò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heo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338263" y="5907088"/>
            <a:ext cx="2514600" cy="49371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Ham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bơ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gơ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24475" y="5902325"/>
            <a:ext cx="2514600" cy="4953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Hamburger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324475" y="5197475"/>
            <a:ext cx="2514600" cy="4953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Bánh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canh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giò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lợn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Left-Right Arrow 1"/>
          <p:cNvSpPr/>
          <p:nvPr/>
        </p:nvSpPr>
        <p:spPr bwMode="auto">
          <a:xfrm>
            <a:off x="4222750" y="5632450"/>
            <a:ext cx="731838" cy="479425"/>
          </a:xfrm>
          <a:prstGeom prst="left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394519-3E9B-4D0A-8FDB-E3BBB6E5BD4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109572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149600"/>
            <a:ext cx="2935288" cy="14684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2F223B-2970-462B-A5E3-77CBB1F04466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  <p:pic>
        <p:nvPicPr>
          <p:cNvPr id="110596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149600"/>
            <a:ext cx="2935288" cy="1468438"/>
          </a:xfrm>
        </p:spPr>
      </p:pic>
      <p:sp>
        <p:nvSpPr>
          <p:cNvPr id="2" name="Right Arrow 1"/>
          <p:cNvSpPr/>
          <p:nvPr/>
        </p:nvSpPr>
        <p:spPr bwMode="auto">
          <a:xfrm>
            <a:off x="3763963" y="3709988"/>
            <a:ext cx="1311275" cy="547687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378" y="5045463"/>
            <a:ext cx="1222927" cy="178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uble Brace 4"/>
          <p:cNvSpPr/>
          <p:nvPr/>
        </p:nvSpPr>
        <p:spPr bwMode="auto">
          <a:xfrm>
            <a:off x="1397450" y="2997681"/>
            <a:ext cx="3108781" cy="3837502"/>
          </a:xfrm>
          <a:prstGeom prst="bracePair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506231" y="4766063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77" y="1502229"/>
            <a:ext cx="2843829" cy="5047796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 bwMode="auto">
          <a:xfrm>
            <a:off x="5903681" y="3285732"/>
            <a:ext cx="2783119" cy="879869"/>
          </a:xfrm>
          <a:prstGeom prst="donut">
            <a:avLst>
              <a:gd name="adj" fmla="val 9646"/>
            </a:avLst>
          </a:prstGeom>
          <a:solidFill>
            <a:srgbClr val="FF0000"/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Donut 11"/>
          <p:cNvSpPr/>
          <p:nvPr/>
        </p:nvSpPr>
        <p:spPr bwMode="auto">
          <a:xfrm>
            <a:off x="5950787" y="5017569"/>
            <a:ext cx="2783119" cy="879869"/>
          </a:xfrm>
          <a:prstGeom prst="donut">
            <a:avLst>
              <a:gd name="adj" fmla="val 9646"/>
            </a:avLst>
          </a:prstGeom>
          <a:solidFill>
            <a:srgbClr val="FF0000"/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3" name="&quot;No&quot; Symbol 12"/>
          <p:cNvSpPr/>
          <p:nvPr/>
        </p:nvSpPr>
        <p:spPr bwMode="auto">
          <a:xfrm>
            <a:off x="5950787" y="3285732"/>
            <a:ext cx="2749617" cy="2611706"/>
          </a:xfrm>
          <a:prstGeom prst="noSmoking">
            <a:avLst>
              <a:gd name="adj" fmla="val 4495"/>
            </a:avLst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2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AB6057-26E5-44DC-AE16-62395AAB9ADA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111620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149600"/>
            <a:ext cx="2935288" cy="1468438"/>
          </a:xfrm>
        </p:spPr>
      </p:pic>
      <p:sp>
        <p:nvSpPr>
          <p:cNvPr id="2" name="Right Arrow 1"/>
          <p:cNvSpPr/>
          <p:nvPr/>
        </p:nvSpPr>
        <p:spPr bwMode="auto">
          <a:xfrm>
            <a:off x="3763963" y="3709988"/>
            <a:ext cx="1311275" cy="547687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92813" y="3294063"/>
          <a:ext cx="2163762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Synonym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AB6057-26E5-44DC-AE16-62395AAB9ADA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111620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149600"/>
            <a:ext cx="2935288" cy="1468438"/>
          </a:xfrm>
        </p:spPr>
      </p:pic>
      <p:sp>
        <p:nvSpPr>
          <p:cNvPr id="2" name="Right Arrow 1"/>
          <p:cNvSpPr/>
          <p:nvPr/>
        </p:nvSpPr>
        <p:spPr bwMode="auto">
          <a:xfrm>
            <a:off x="3763963" y="3709988"/>
            <a:ext cx="1311275" cy="547687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92813" y="3294063"/>
          <a:ext cx="2163762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Synonym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4069020" y="5275242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h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eo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77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AB6057-26E5-44DC-AE16-62395AAB9ADA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  <p:pic>
        <p:nvPicPr>
          <p:cNvPr id="111620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149600"/>
            <a:ext cx="2935288" cy="1468438"/>
          </a:xfrm>
        </p:spPr>
      </p:pic>
      <p:sp>
        <p:nvSpPr>
          <p:cNvPr id="2" name="Right Arrow 1"/>
          <p:cNvSpPr/>
          <p:nvPr/>
        </p:nvSpPr>
        <p:spPr bwMode="auto">
          <a:xfrm>
            <a:off x="3763963" y="3709988"/>
            <a:ext cx="1311275" cy="547687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92813" y="3294063"/>
          <a:ext cx="2163762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Synonym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4069020" y="5275242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h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eo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91654" y="4848998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lợn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AB6057-26E5-44DC-AE16-62395AAB9ADA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  <p:pic>
        <p:nvPicPr>
          <p:cNvPr id="111620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149600"/>
            <a:ext cx="2935288" cy="1468438"/>
          </a:xfrm>
        </p:spPr>
      </p:pic>
      <p:sp>
        <p:nvSpPr>
          <p:cNvPr id="2" name="Right Arrow 1"/>
          <p:cNvSpPr/>
          <p:nvPr/>
        </p:nvSpPr>
        <p:spPr bwMode="auto">
          <a:xfrm>
            <a:off x="3763963" y="3709988"/>
            <a:ext cx="1311275" cy="547687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92813" y="3294063"/>
          <a:ext cx="2163762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Synonym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4069020" y="5275242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h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eo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91654" y="4848998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lợn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283717" y="5680054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ỉn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7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AB6057-26E5-44DC-AE16-62395AAB9ADA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pic>
        <p:nvPicPr>
          <p:cNvPr id="111620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149600"/>
            <a:ext cx="2935288" cy="1468438"/>
          </a:xfrm>
        </p:spPr>
      </p:pic>
      <p:sp>
        <p:nvSpPr>
          <p:cNvPr id="2" name="Right Arrow 1"/>
          <p:cNvSpPr/>
          <p:nvPr/>
        </p:nvSpPr>
        <p:spPr bwMode="auto">
          <a:xfrm>
            <a:off x="3763963" y="3709988"/>
            <a:ext cx="1311275" cy="547687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92813" y="3294063"/>
          <a:ext cx="2163762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Synonym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4069020" y="5275242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h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eo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91654" y="4848998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lợn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283717" y="5680054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ỉn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83716" y="6300643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s-IS" sz="2400" dirty="0">
                <a:latin typeface="Times New Roman" panose="02020603050405020304" pitchFamily="18" charset="0"/>
              </a:rPr>
              <a:t>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>
            <a:stCxn id="7" idx="3"/>
            <a:endCxn id="8" idx="1"/>
          </p:cNvCxnSpPr>
          <p:nvPr/>
        </p:nvCxnSpPr>
        <p:spPr bwMode="auto">
          <a:xfrm flipV="1">
            <a:off x="4770179" y="5098380"/>
            <a:ext cx="521475" cy="426244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>
            <a:stCxn id="7" idx="3"/>
            <a:endCxn id="9" idx="1"/>
          </p:cNvCxnSpPr>
          <p:nvPr/>
        </p:nvCxnSpPr>
        <p:spPr bwMode="auto">
          <a:xfrm>
            <a:off x="4770179" y="5524624"/>
            <a:ext cx="513538" cy="404812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884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851AB7-8CC8-4F06-A4F8-113BB3D88BEF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  <p:pic>
        <p:nvPicPr>
          <p:cNvPr id="112644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149600"/>
            <a:ext cx="2935288" cy="1468438"/>
          </a:xfrm>
        </p:spPr>
      </p:pic>
      <p:sp>
        <p:nvSpPr>
          <p:cNvPr id="2" name="Right Arrow 1"/>
          <p:cNvSpPr/>
          <p:nvPr/>
        </p:nvSpPr>
        <p:spPr bwMode="auto">
          <a:xfrm>
            <a:off x="3763963" y="3709988"/>
            <a:ext cx="1311275" cy="547687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92813" y="3294063"/>
          <a:ext cx="2163762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Synonym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112656" name="Elbow Connector 9"/>
          <p:cNvCxnSpPr>
            <a:cxnSpLocks noChangeShapeType="1"/>
          </p:cNvCxnSpPr>
          <p:nvPr/>
        </p:nvCxnSpPr>
        <p:spPr bwMode="auto">
          <a:xfrm rot="16200000" flipH="1">
            <a:off x="7271544" y="3098007"/>
            <a:ext cx="688975" cy="1081087"/>
          </a:xfrm>
          <a:prstGeom prst="bentConnector4">
            <a:avLst>
              <a:gd name="adj1" fmla="val -33125"/>
              <a:gd name="adj2" fmla="val 121125"/>
            </a:avLst>
          </a:prstGeom>
          <a:noFill/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57" name="TextBox 11"/>
          <p:cNvSpPr txBox="1">
            <a:spLocks noChangeArrowheads="1"/>
          </p:cNvSpPr>
          <p:nvPr/>
        </p:nvSpPr>
        <p:spPr bwMode="auto">
          <a:xfrm>
            <a:off x="7075488" y="2740025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1</a:t>
            </a:r>
          </a:p>
        </p:txBody>
      </p:sp>
      <p:sp>
        <p:nvSpPr>
          <p:cNvPr id="112658" name="TextBox 13"/>
          <p:cNvSpPr txBox="1">
            <a:spLocks noChangeArrowheads="1"/>
          </p:cNvSpPr>
          <p:nvPr/>
        </p:nvSpPr>
        <p:spPr bwMode="auto">
          <a:xfrm>
            <a:off x="8210550" y="3983038"/>
            <a:ext cx="53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0..*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069020" y="5275242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h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eo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91654" y="4848998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lợn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83717" y="5680054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Times New Roman" panose="02020603050405020304" pitchFamily="18" charset="0"/>
              </a:rPr>
              <a:t>ỉn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283716" y="6300643"/>
            <a:ext cx="701159" cy="498764"/>
          </a:xfrm>
          <a:prstGeom prst="rect">
            <a:avLst/>
          </a:prstGeom>
          <a:solidFill>
            <a:srgbClr val="ECF2FB"/>
          </a:solidFill>
          <a:ln w="12700" cap="sq" cmpd="sng" algn="ctr">
            <a:solidFill>
              <a:srgbClr val="DEF7F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s-IS" sz="2400" dirty="0">
                <a:latin typeface="Times New Roman" panose="02020603050405020304" pitchFamily="18" charset="0"/>
              </a:rPr>
              <a:t>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>
            <a:stCxn id="15" idx="3"/>
          </p:cNvCxnSpPr>
          <p:nvPr/>
        </p:nvCxnSpPr>
        <p:spPr bwMode="auto">
          <a:xfrm flipV="1">
            <a:off x="4770179" y="5098380"/>
            <a:ext cx="521475" cy="426244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stCxn id="15" idx="3"/>
          </p:cNvCxnSpPr>
          <p:nvPr/>
        </p:nvCxnSpPr>
        <p:spPr bwMode="auto">
          <a:xfrm>
            <a:off x="4770179" y="5524624"/>
            <a:ext cx="513538" cy="404812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7C4D71-B1FF-4FDC-8DFB-BC0AAB578A23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  <p:pic>
        <p:nvPicPr>
          <p:cNvPr id="113668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0670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9" name="TextBox 2"/>
          <p:cNvSpPr txBox="1">
            <a:spLocks noChangeArrowheads="1"/>
          </p:cNvSpPr>
          <p:nvPr/>
        </p:nvSpPr>
        <p:spPr bwMode="auto">
          <a:xfrm>
            <a:off x="858838" y="4373563"/>
            <a:ext cx="76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Timer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7C4D71-B1FF-4FDC-8DFB-BC0AAB578A23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  <p:pic>
        <p:nvPicPr>
          <p:cNvPr id="113668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0670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9" name="TextBox 2"/>
          <p:cNvSpPr txBox="1">
            <a:spLocks noChangeArrowheads="1"/>
          </p:cNvSpPr>
          <p:nvPr/>
        </p:nvSpPr>
        <p:spPr bwMode="auto">
          <a:xfrm>
            <a:off x="858838" y="4373563"/>
            <a:ext cx="76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Timer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25600" y="2712125"/>
            <a:ext cx="24609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“hamburger”: [</a:t>
            </a:r>
          </a:p>
          <a:p>
            <a:pPr lvl="2"/>
            <a:r>
              <a:rPr lang="en-US" dirty="0"/>
              <a:t>“burger”,</a:t>
            </a:r>
          </a:p>
          <a:p>
            <a:pPr lvl="2"/>
            <a:r>
              <a:rPr lang="en-US" dirty="0"/>
              <a:t>“ham 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”,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]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1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2599F-3004-40BE-8E99-52081D056EDA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  <p:pic>
        <p:nvPicPr>
          <p:cNvPr id="11469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0670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TextBox 2"/>
          <p:cNvSpPr txBox="1">
            <a:spLocks noChangeArrowheads="1"/>
          </p:cNvSpPr>
          <p:nvPr/>
        </p:nvSpPr>
        <p:spPr bwMode="auto">
          <a:xfrm>
            <a:off x="858838" y="4373563"/>
            <a:ext cx="76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Timer</a:t>
            </a:r>
          </a:p>
        </p:txBody>
      </p:sp>
      <p:sp>
        <p:nvSpPr>
          <p:cNvPr id="2" name="Right Arrow 1"/>
          <p:cNvSpPr/>
          <p:nvPr/>
        </p:nvSpPr>
        <p:spPr bwMode="auto">
          <a:xfrm rot="18538840">
            <a:off x="4651908" y="2822576"/>
            <a:ext cx="1006475" cy="48895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5600" y="2712125"/>
            <a:ext cx="24609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“hamburger”: [</a:t>
            </a:r>
          </a:p>
          <a:p>
            <a:pPr lvl="2"/>
            <a:r>
              <a:rPr lang="en-US" dirty="0"/>
              <a:t>“burger”,</a:t>
            </a:r>
          </a:p>
          <a:p>
            <a:pPr lvl="2"/>
            <a:r>
              <a:rPr lang="en-US" dirty="0"/>
              <a:t>“ham 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”,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]</a:t>
            </a:r>
          </a:p>
          <a:p>
            <a:r>
              <a:rPr lang="en-US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2599F-3004-40BE-8E99-52081D056EDA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  <p:pic>
        <p:nvPicPr>
          <p:cNvPr id="11469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0670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TextBox 2"/>
          <p:cNvSpPr txBox="1">
            <a:spLocks noChangeArrowheads="1"/>
          </p:cNvSpPr>
          <p:nvPr/>
        </p:nvSpPr>
        <p:spPr bwMode="auto">
          <a:xfrm>
            <a:off x="858838" y="4373563"/>
            <a:ext cx="76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Timer</a:t>
            </a:r>
          </a:p>
        </p:txBody>
      </p:sp>
      <p:sp>
        <p:nvSpPr>
          <p:cNvPr id="2" name="Right Arrow 1"/>
          <p:cNvSpPr/>
          <p:nvPr/>
        </p:nvSpPr>
        <p:spPr bwMode="auto">
          <a:xfrm rot="18538840">
            <a:off x="4651908" y="2822576"/>
            <a:ext cx="1006475" cy="48895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31" y="2091413"/>
            <a:ext cx="16906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25600" y="2712125"/>
            <a:ext cx="24609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“hamburger”: [</a:t>
            </a:r>
          </a:p>
          <a:p>
            <a:pPr lvl="2"/>
            <a:r>
              <a:rPr lang="en-US" dirty="0"/>
              <a:t>“burger”,</a:t>
            </a:r>
          </a:p>
          <a:p>
            <a:pPr lvl="2"/>
            <a:r>
              <a:rPr lang="en-US" dirty="0"/>
              <a:t>“ham 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”,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]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3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t="2840" r="72024" b="20327"/>
          <a:stretch/>
        </p:blipFill>
        <p:spPr>
          <a:xfrm>
            <a:off x="2339746" y="5045463"/>
            <a:ext cx="1224188" cy="158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7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2599F-3004-40BE-8E99-52081D056EDA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pic>
        <p:nvPicPr>
          <p:cNvPr id="11469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0670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TextBox 2"/>
          <p:cNvSpPr txBox="1">
            <a:spLocks noChangeArrowheads="1"/>
          </p:cNvSpPr>
          <p:nvPr/>
        </p:nvSpPr>
        <p:spPr bwMode="auto">
          <a:xfrm>
            <a:off x="858838" y="4373563"/>
            <a:ext cx="76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Timer</a:t>
            </a:r>
          </a:p>
        </p:txBody>
      </p:sp>
      <p:sp>
        <p:nvSpPr>
          <p:cNvPr id="2" name="Right Arrow 1"/>
          <p:cNvSpPr/>
          <p:nvPr/>
        </p:nvSpPr>
        <p:spPr bwMode="auto">
          <a:xfrm rot="18538840">
            <a:off x="4651908" y="2822576"/>
            <a:ext cx="1006475" cy="48895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31" y="2091413"/>
            <a:ext cx="16906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 bwMode="auto">
          <a:xfrm rot="3833082">
            <a:off x="4651906" y="4358132"/>
            <a:ext cx="1006475" cy="487363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25600" y="2712125"/>
            <a:ext cx="24609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“hamburger”: [</a:t>
            </a:r>
          </a:p>
          <a:p>
            <a:pPr lvl="2"/>
            <a:r>
              <a:rPr lang="en-US" dirty="0"/>
              <a:t>“burger”,</a:t>
            </a:r>
          </a:p>
          <a:p>
            <a:pPr lvl="2"/>
            <a:r>
              <a:rPr lang="en-US" dirty="0"/>
              <a:t>“ham 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”,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]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54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2599F-3004-40BE-8E99-52081D056EDA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pic>
        <p:nvPicPr>
          <p:cNvPr id="11469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0670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TextBox 2"/>
          <p:cNvSpPr txBox="1">
            <a:spLocks noChangeArrowheads="1"/>
          </p:cNvSpPr>
          <p:nvPr/>
        </p:nvSpPr>
        <p:spPr bwMode="auto">
          <a:xfrm>
            <a:off x="858838" y="4373563"/>
            <a:ext cx="76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Timer</a:t>
            </a:r>
          </a:p>
        </p:txBody>
      </p:sp>
      <p:sp>
        <p:nvSpPr>
          <p:cNvPr id="2" name="Right Arrow 1"/>
          <p:cNvSpPr/>
          <p:nvPr/>
        </p:nvSpPr>
        <p:spPr bwMode="auto">
          <a:xfrm rot="18538840">
            <a:off x="4651908" y="2822576"/>
            <a:ext cx="1006475" cy="48895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31" y="2091413"/>
            <a:ext cx="16906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 bwMode="auto">
          <a:xfrm rot="3833082">
            <a:off x="4651906" y="4358132"/>
            <a:ext cx="1006475" cy="487363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15250"/>
              </p:ext>
            </p:extLst>
          </p:nvPr>
        </p:nvGraphicFramePr>
        <p:xfrm>
          <a:off x="5661756" y="4286251"/>
          <a:ext cx="1752600" cy="18399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978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388983189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25600" y="2712125"/>
            <a:ext cx="24609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“hamburger”: [</a:t>
            </a:r>
          </a:p>
          <a:p>
            <a:pPr lvl="2"/>
            <a:r>
              <a:rPr lang="en-US" dirty="0"/>
              <a:t>“burger”,</a:t>
            </a:r>
          </a:p>
          <a:p>
            <a:pPr lvl="2"/>
            <a:r>
              <a:rPr lang="en-US" dirty="0"/>
              <a:t>“ham 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”,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]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40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2599F-3004-40BE-8E99-52081D056EDA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pic>
        <p:nvPicPr>
          <p:cNvPr id="11469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0670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TextBox 2"/>
          <p:cNvSpPr txBox="1">
            <a:spLocks noChangeArrowheads="1"/>
          </p:cNvSpPr>
          <p:nvPr/>
        </p:nvSpPr>
        <p:spPr bwMode="auto">
          <a:xfrm>
            <a:off x="858838" y="4373563"/>
            <a:ext cx="76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Timer</a:t>
            </a:r>
          </a:p>
        </p:txBody>
      </p:sp>
      <p:sp>
        <p:nvSpPr>
          <p:cNvPr id="2" name="Right Arrow 1"/>
          <p:cNvSpPr/>
          <p:nvPr/>
        </p:nvSpPr>
        <p:spPr bwMode="auto">
          <a:xfrm rot="18538840">
            <a:off x="4651908" y="2822576"/>
            <a:ext cx="1006475" cy="48895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31" y="2091413"/>
            <a:ext cx="16906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 bwMode="auto">
          <a:xfrm rot="3833082">
            <a:off x="4651906" y="4358132"/>
            <a:ext cx="1006475" cy="487363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5340"/>
              </p:ext>
            </p:extLst>
          </p:nvPr>
        </p:nvGraphicFramePr>
        <p:xfrm>
          <a:off x="5661756" y="4286251"/>
          <a:ext cx="1752600" cy="22998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978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3889831896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originalName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25600" y="2712125"/>
            <a:ext cx="24609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“hamburger”: [</a:t>
            </a:r>
          </a:p>
          <a:p>
            <a:pPr lvl="2"/>
            <a:r>
              <a:rPr lang="en-US" dirty="0"/>
              <a:t>“burger”,</a:t>
            </a:r>
          </a:p>
          <a:p>
            <a:pPr lvl="2"/>
            <a:r>
              <a:rPr lang="en-US" dirty="0"/>
              <a:t>“ham 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”,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]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34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2599F-3004-40BE-8E99-52081D056EDA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pic>
        <p:nvPicPr>
          <p:cNvPr id="11469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0670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TextBox 2"/>
          <p:cNvSpPr txBox="1">
            <a:spLocks noChangeArrowheads="1"/>
          </p:cNvSpPr>
          <p:nvPr/>
        </p:nvSpPr>
        <p:spPr bwMode="auto">
          <a:xfrm>
            <a:off x="858838" y="4373563"/>
            <a:ext cx="76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Timer</a:t>
            </a:r>
          </a:p>
        </p:txBody>
      </p:sp>
      <p:sp>
        <p:nvSpPr>
          <p:cNvPr id="2" name="Right Arrow 1"/>
          <p:cNvSpPr/>
          <p:nvPr/>
        </p:nvSpPr>
        <p:spPr bwMode="auto">
          <a:xfrm rot="18538840">
            <a:off x="4651908" y="2822576"/>
            <a:ext cx="1006475" cy="48895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31" y="2091413"/>
            <a:ext cx="16906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 bwMode="auto">
          <a:xfrm rot="3833082">
            <a:off x="4651906" y="4358132"/>
            <a:ext cx="1006475" cy="487363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5340"/>
              </p:ext>
            </p:extLst>
          </p:nvPr>
        </p:nvGraphicFramePr>
        <p:xfrm>
          <a:off x="5661756" y="4286251"/>
          <a:ext cx="1752600" cy="22998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978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3889831896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originalName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5595463" y="6126162"/>
            <a:ext cx="1908924" cy="491213"/>
          </a:xfrm>
          <a:prstGeom prst="rect">
            <a:avLst/>
          </a:pr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5600" y="2712125"/>
            <a:ext cx="24609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“hamburger”: [</a:t>
            </a:r>
          </a:p>
          <a:p>
            <a:pPr lvl="2"/>
            <a:r>
              <a:rPr lang="en-US" dirty="0"/>
              <a:t>“burger”,</a:t>
            </a:r>
          </a:p>
          <a:p>
            <a:pPr lvl="2"/>
            <a:r>
              <a:rPr lang="en-US" dirty="0"/>
              <a:t>“ham 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”,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]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68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2599F-3004-40BE-8E99-52081D056EDA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11469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0670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TextBox 2"/>
          <p:cNvSpPr txBox="1">
            <a:spLocks noChangeArrowheads="1"/>
          </p:cNvSpPr>
          <p:nvPr/>
        </p:nvSpPr>
        <p:spPr bwMode="auto">
          <a:xfrm>
            <a:off x="858838" y="4373563"/>
            <a:ext cx="76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Timer</a:t>
            </a:r>
          </a:p>
        </p:txBody>
      </p:sp>
      <p:sp>
        <p:nvSpPr>
          <p:cNvPr id="2" name="Right Arrow 1"/>
          <p:cNvSpPr/>
          <p:nvPr/>
        </p:nvSpPr>
        <p:spPr bwMode="auto">
          <a:xfrm rot="18538840">
            <a:off x="4651908" y="2822576"/>
            <a:ext cx="1006475" cy="48895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31" y="2091413"/>
            <a:ext cx="16906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 bwMode="auto">
          <a:xfrm rot="3833082">
            <a:off x="4651906" y="4358132"/>
            <a:ext cx="1006475" cy="487363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5340"/>
              </p:ext>
            </p:extLst>
          </p:nvPr>
        </p:nvGraphicFramePr>
        <p:xfrm>
          <a:off x="5661756" y="4286251"/>
          <a:ext cx="1752600" cy="22998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978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3889831896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originalName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5595463" y="6126162"/>
            <a:ext cx="1908924" cy="491213"/>
          </a:xfrm>
          <a:prstGeom prst="rect">
            <a:avLst/>
          </a:pr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4356" y="5076123"/>
            <a:ext cx="17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Burger </a:t>
            </a:r>
            <a:r>
              <a:rPr lang="en-US" dirty="0" err="1"/>
              <a:t>Bò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6476984" y="5433775"/>
            <a:ext cx="947882" cy="0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1625600" y="2712125"/>
            <a:ext cx="24609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“hamburger”: [</a:t>
            </a:r>
          </a:p>
          <a:p>
            <a:pPr lvl="2"/>
            <a:r>
              <a:rPr lang="en-US" dirty="0"/>
              <a:t>“burger”,</a:t>
            </a:r>
          </a:p>
          <a:p>
            <a:pPr lvl="2"/>
            <a:r>
              <a:rPr lang="en-US" dirty="0"/>
              <a:t>“ham 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”,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]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21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2599F-3004-40BE-8E99-52081D056EDA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pic>
        <p:nvPicPr>
          <p:cNvPr id="11469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0670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TextBox 2"/>
          <p:cNvSpPr txBox="1">
            <a:spLocks noChangeArrowheads="1"/>
          </p:cNvSpPr>
          <p:nvPr/>
        </p:nvSpPr>
        <p:spPr bwMode="auto">
          <a:xfrm>
            <a:off x="858838" y="4373563"/>
            <a:ext cx="76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Timer</a:t>
            </a:r>
          </a:p>
        </p:txBody>
      </p:sp>
      <p:sp>
        <p:nvSpPr>
          <p:cNvPr id="2" name="Right Arrow 1"/>
          <p:cNvSpPr/>
          <p:nvPr/>
        </p:nvSpPr>
        <p:spPr bwMode="auto">
          <a:xfrm rot="18538840">
            <a:off x="4651908" y="2822576"/>
            <a:ext cx="1006475" cy="48895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31" y="2091413"/>
            <a:ext cx="16906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 bwMode="auto">
          <a:xfrm rot="3833082">
            <a:off x="4651906" y="4358132"/>
            <a:ext cx="1006475" cy="487363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5340"/>
              </p:ext>
            </p:extLst>
          </p:nvPr>
        </p:nvGraphicFramePr>
        <p:xfrm>
          <a:off x="5661756" y="4286251"/>
          <a:ext cx="1752600" cy="22998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978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3889831896"/>
                  </a:ext>
                </a:extLst>
              </a:tr>
              <a:tr h="459978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originalName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3" marB="4571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5595463" y="6126162"/>
            <a:ext cx="1908924" cy="491213"/>
          </a:xfrm>
          <a:prstGeom prst="rect">
            <a:avLst/>
          </a:pr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04387" y="6036093"/>
            <a:ext cx="17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Hamburger </a:t>
            </a:r>
            <a:r>
              <a:rPr lang="en-US" dirty="0" err="1"/>
              <a:t>Bò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6476984" y="5433775"/>
            <a:ext cx="947882" cy="0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7189076" y="6371768"/>
            <a:ext cx="381604" cy="1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7414356" y="5076123"/>
            <a:ext cx="17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Burger </a:t>
            </a:r>
            <a:r>
              <a:rPr lang="en-US" dirty="0" err="1"/>
              <a:t>Bò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25600" y="2712125"/>
            <a:ext cx="24609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“hamburger”: [</a:t>
            </a:r>
          </a:p>
          <a:p>
            <a:pPr lvl="2"/>
            <a:r>
              <a:rPr lang="en-US" dirty="0"/>
              <a:t>“burger”,</a:t>
            </a:r>
          </a:p>
          <a:p>
            <a:pPr lvl="2"/>
            <a:r>
              <a:rPr lang="en-US" dirty="0"/>
              <a:t>“ham 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”,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bơ</a:t>
            </a:r>
            <a:r>
              <a:rPr lang="en-US" dirty="0"/>
              <a:t> </a:t>
            </a:r>
            <a:r>
              <a:rPr lang="en-US" dirty="0" err="1"/>
              <a:t>gơ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]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020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399E7-0317-426E-A679-6F7132F86175}" type="slidenum">
              <a:rPr lang="en-US"/>
              <a:pPr>
                <a:defRPr/>
              </a:pPr>
              <a:t>176</a:t>
            </a:fld>
            <a:endParaRPr lang="en-US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348343" y="3293302"/>
            <a:ext cx="2013857" cy="636441"/>
          </a:xfrm>
          <a:prstGeom prst="wedgeRoundRectCallout">
            <a:avLst>
              <a:gd name="adj1" fmla="val -55784"/>
              <a:gd name="adj2" fmla="val 63636"/>
              <a:gd name="adj3" fmla="val 16667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i="1" dirty="0" err="1">
                <a:latin typeface="Times New Roman" panose="02020603050405020304" pitchFamily="18" charset="0"/>
              </a:rPr>
              <a:t>t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ìm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ham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bơ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gơ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9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399E7-0317-426E-A679-6F7132F86175}" type="slidenum">
              <a:rPr lang="en-US"/>
              <a:pPr>
                <a:defRPr/>
              </a:pPr>
              <a:t>177</a:t>
            </a:fld>
            <a:endParaRPr lang="en-US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348343" y="3293302"/>
            <a:ext cx="2013857" cy="636441"/>
          </a:xfrm>
          <a:prstGeom prst="wedgeRoundRectCallout">
            <a:avLst>
              <a:gd name="adj1" fmla="val -55784"/>
              <a:gd name="adj2" fmla="val 63636"/>
              <a:gd name="adj3" fmla="val 16667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i="1" dirty="0" err="1">
                <a:latin typeface="Times New Roman" panose="02020603050405020304" pitchFamily="18" charset="0"/>
              </a:rPr>
              <a:t>t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ìm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ham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bơ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gơ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U-Turn Arrow 2"/>
          <p:cNvSpPr/>
          <p:nvPr/>
        </p:nvSpPr>
        <p:spPr bwMode="auto">
          <a:xfrm rot="10800000" flipH="1">
            <a:off x="1420585" y="3929742"/>
            <a:ext cx="2160815" cy="413657"/>
          </a:xfrm>
          <a:prstGeom prst="uturn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4274" y="4419599"/>
            <a:ext cx="813435" cy="298641"/>
          </a:xfrm>
        </p:spPr>
      </p:pic>
    </p:spTree>
    <p:extLst>
      <p:ext uri="{BB962C8B-B14F-4D97-AF65-F5344CB8AC3E}">
        <p14:creationId xmlns:p14="http://schemas.microsoft.com/office/powerpoint/2010/main" val="121435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399E7-0317-426E-A679-6F7132F86175}" type="slidenum">
              <a:rPr lang="en-US"/>
              <a:pPr>
                <a:defRPr/>
              </a:pPr>
              <a:t>178</a:t>
            </a:fld>
            <a:endParaRPr lang="en-US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348343" y="3293302"/>
            <a:ext cx="2013857" cy="636441"/>
          </a:xfrm>
          <a:prstGeom prst="wedgeRoundRectCallout">
            <a:avLst>
              <a:gd name="adj1" fmla="val -55784"/>
              <a:gd name="adj2" fmla="val 63636"/>
              <a:gd name="adj3" fmla="val 16667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i="1" dirty="0" err="1">
                <a:latin typeface="Times New Roman" panose="02020603050405020304" pitchFamily="18" charset="0"/>
              </a:rPr>
              <a:t>t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ìm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ham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bơ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gơ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U-Turn Arrow 2"/>
          <p:cNvSpPr/>
          <p:nvPr/>
        </p:nvSpPr>
        <p:spPr bwMode="auto">
          <a:xfrm rot="10800000" flipH="1">
            <a:off x="1420585" y="3929742"/>
            <a:ext cx="2160815" cy="41365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8684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4274" y="4419599"/>
            <a:ext cx="813435" cy="298641"/>
          </a:xfrm>
        </p:spPr>
      </p:pic>
      <p:sp>
        <p:nvSpPr>
          <p:cNvPr id="5" name="Rounded Rectangle 4"/>
          <p:cNvSpPr/>
          <p:nvPr/>
        </p:nvSpPr>
        <p:spPr bwMode="auto">
          <a:xfrm>
            <a:off x="2808514" y="3293302"/>
            <a:ext cx="1643743" cy="636440"/>
          </a:xfrm>
          <a:prstGeom prst="round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ham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bơ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gơ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5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399E7-0317-426E-A679-6F7132F86175}" type="slidenum">
              <a:rPr lang="en-US"/>
              <a:pPr>
                <a:defRPr/>
              </a:pPr>
              <a:t>179</a:t>
            </a:fld>
            <a:endParaRPr lang="en-US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348343" y="3293302"/>
            <a:ext cx="2013857" cy="636441"/>
          </a:xfrm>
          <a:prstGeom prst="wedgeRoundRectCallout">
            <a:avLst>
              <a:gd name="adj1" fmla="val -55784"/>
              <a:gd name="adj2" fmla="val 63636"/>
              <a:gd name="adj3" fmla="val 16667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i="1" dirty="0" err="1">
                <a:latin typeface="Times New Roman" panose="02020603050405020304" pitchFamily="18" charset="0"/>
              </a:rPr>
              <a:t>t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ìm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ham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bơ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gơ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U-Turn Arrow 2"/>
          <p:cNvSpPr/>
          <p:nvPr/>
        </p:nvSpPr>
        <p:spPr bwMode="auto">
          <a:xfrm rot="10800000" flipH="1">
            <a:off x="1420585" y="3929742"/>
            <a:ext cx="2160815" cy="41365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8684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4274" y="4419599"/>
            <a:ext cx="813435" cy="298641"/>
          </a:xfrm>
        </p:spPr>
      </p:pic>
      <p:sp>
        <p:nvSpPr>
          <p:cNvPr id="5" name="Rounded Rectangle 4"/>
          <p:cNvSpPr/>
          <p:nvPr/>
        </p:nvSpPr>
        <p:spPr bwMode="auto">
          <a:xfrm>
            <a:off x="2808514" y="3293302"/>
            <a:ext cx="1643743" cy="636440"/>
          </a:xfrm>
          <a:prstGeom prst="round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hamburger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48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sp>
        <p:nvSpPr>
          <p:cNvPr id="5" name="Double Brace 4"/>
          <p:cNvSpPr/>
          <p:nvPr/>
        </p:nvSpPr>
        <p:spPr bwMode="auto">
          <a:xfrm>
            <a:off x="1397450" y="2997681"/>
            <a:ext cx="3108781" cy="3837502"/>
          </a:xfrm>
          <a:prstGeom prst="bracePair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506231" y="4766063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t="2840" r="72024" b="20327"/>
          <a:stretch/>
        </p:blipFill>
        <p:spPr>
          <a:xfrm>
            <a:off x="2339746" y="5045463"/>
            <a:ext cx="1224188" cy="1588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77" y="1502229"/>
            <a:ext cx="2843829" cy="50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399E7-0317-426E-A679-6F7132F86175}" type="slidenum">
              <a:rPr lang="en-US"/>
              <a:pPr>
                <a:defRPr/>
              </a:pPr>
              <a:t>180</a:t>
            </a:fld>
            <a:endParaRPr lang="en-US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348343" y="3293302"/>
            <a:ext cx="2013857" cy="636441"/>
          </a:xfrm>
          <a:prstGeom prst="wedgeRoundRectCallout">
            <a:avLst>
              <a:gd name="adj1" fmla="val -55784"/>
              <a:gd name="adj2" fmla="val 63636"/>
              <a:gd name="adj3" fmla="val 16667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i="1" dirty="0" err="1">
                <a:latin typeface="Times New Roman" panose="02020603050405020304" pitchFamily="18" charset="0"/>
              </a:rPr>
              <a:t>t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ìm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ham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bơ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gơ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U-Turn Arrow 2"/>
          <p:cNvSpPr/>
          <p:nvPr/>
        </p:nvSpPr>
        <p:spPr bwMode="auto">
          <a:xfrm rot="10800000" flipH="1">
            <a:off x="1420585" y="3929742"/>
            <a:ext cx="2160815" cy="41365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8684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4274" y="4419599"/>
            <a:ext cx="813435" cy="298641"/>
          </a:xfrm>
        </p:spPr>
      </p:pic>
      <p:sp>
        <p:nvSpPr>
          <p:cNvPr id="5" name="Rounded Rectangle 4"/>
          <p:cNvSpPr/>
          <p:nvPr/>
        </p:nvSpPr>
        <p:spPr bwMode="auto">
          <a:xfrm>
            <a:off x="2808514" y="3293302"/>
            <a:ext cx="1643743" cy="636440"/>
          </a:xfrm>
          <a:prstGeom prst="round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hamburger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0991" y="2293772"/>
            <a:ext cx="266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Food”:”</a:t>
            </a:r>
            <a:r>
              <a:rPr lang="en-US" i="1" dirty="0" err="1"/>
              <a:t>hamburger</a:t>
            </a:r>
            <a:r>
              <a:rPr lang="en-US" dirty="0"/>
              <a:t>”</a:t>
            </a:r>
          </a:p>
          <a:p>
            <a:r>
              <a:rPr lang="en-US" dirty="0"/>
              <a:t>}</a:t>
            </a:r>
          </a:p>
        </p:txBody>
      </p:sp>
      <p:pic>
        <p:nvPicPr>
          <p:cNvPr id="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61" y="2947299"/>
            <a:ext cx="89376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59184" y="397406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1" name="Shape 10"/>
          <p:cNvSpPr/>
          <p:nvPr/>
        </p:nvSpPr>
        <p:spPr>
          <a:xfrm rot="10800000">
            <a:off x="6514258" y="2409685"/>
            <a:ext cx="2315782" cy="1767229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58" y="1550531"/>
            <a:ext cx="536626" cy="53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27"/>
          <p:cNvSpPr txBox="1">
            <a:spLocks noChangeArrowheads="1"/>
          </p:cNvSpPr>
          <p:nvPr/>
        </p:nvSpPr>
        <p:spPr bwMode="auto">
          <a:xfrm>
            <a:off x="7321218" y="2089160"/>
            <a:ext cx="739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21415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399E7-0317-426E-A679-6F7132F86175}" type="slidenum">
              <a:rPr lang="en-US"/>
              <a:pPr>
                <a:defRPr/>
              </a:pPr>
              <a:t>181</a:t>
            </a:fld>
            <a:endParaRPr lang="en-US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348343" y="3293302"/>
            <a:ext cx="2013857" cy="636441"/>
          </a:xfrm>
          <a:prstGeom prst="wedgeRoundRectCallout">
            <a:avLst>
              <a:gd name="adj1" fmla="val -55784"/>
              <a:gd name="adj2" fmla="val 63636"/>
              <a:gd name="adj3" fmla="val 16667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i="1" dirty="0" err="1">
                <a:latin typeface="Times New Roman" panose="02020603050405020304" pitchFamily="18" charset="0"/>
              </a:rPr>
              <a:t>t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ìm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ham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bơ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gơ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U-Turn Arrow 2"/>
          <p:cNvSpPr/>
          <p:nvPr/>
        </p:nvSpPr>
        <p:spPr bwMode="auto">
          <a:xfrm rot="10800000" flipH="1">
            <a:off x="1420585" y="3929742"/>
            <a:ext cx="2160815" cy="41365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8684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4274" y="4419599"/>
            <a:ext cx="813435" cy="298641"/>
          </a:xfrm>
        </p:spPr>
      </p:pic>
      <p:sp>
        <p:nvSpPr>
          <p:cNvPr id="5" name="Rounded Rectangle 4"/>
          <p:cNvSpPr/>
          <p:nvPr/>
        </p:nvSpPr>
        <p:spPr bwMode="auto">
          <a:xfrm>
            <a:off x="2808514" y="3293302"/>
            <a:ext cx="1643743" cy="636440"/>
          </a:xfrm>
          <a:prstGeom prst="round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hamburger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0991" y="2293772"/>
            <a:ext cx="266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Food”:”</a:t>
            </a:r>
            <a:r>
              <a:rPr lang="en-US" i="1" dirty="0" err="1"/>
              <a:t>hamburger</a:t>
            </a:r>
            <a:r>
              <a:rPr lang="en-US" dirty="0"/>
              <a:t>”</a:t>
            </a:r>
          </a:p>
          <a:p>
            <a:r>
              <a:rPr lang="en-US" dirty="0"/>
              <a:t>}</a:t>
            </a:r>
          </a:p>
        </p:txBody>
      </p:sp>
      <p:pic>
        <p:nvPicPr>
          <p:cNvPr id="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61" y="2947299"/>
            <a:ext cx="89376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59184" y="397406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1" name="Shape 10"/>
          <p:cNvSpPr/>
          <p:nvPr/>
        </p:nvSpPr>
        <p:spPr>
          <a:xfrm rot="10800000">
            <a:off x="6514258" y="2409685"/>
            <a:ext cx="2315782" cy="1767229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60485"/>
              </p:ext>
            </p:extLst>
          </p:nvPr>
        </p:nvGraphicFramePr>
        <p:xfrm>
          <a:off x="5072743" y="2864040"/>
          <a:ext cx="28864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9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51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originalName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58" y="1550531"/>
            <a:ext cx="536626" cy="53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7321218" y="2089160"/>
            <a:ext cx="739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41152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399E7-0317-426E-A679-6F7132F86175}" type="slidenum">
              <a:rPr lang="en-US"/>
              <a:pPr>
                <a:defRPr/>
              </a:pPr>
              <a:t>182</a:t>
            </a:fld>
            <a:endParaRPr lang="en-US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348343" y="3293302"/>
            <a:ext cx="2013857" cy="636441"/>
          </a:xfrm>
          <a:prstGeom prst="wedgeRoundRectCallout">
            <a:avLst>
              <a:gd name="adj1" fmla="val -55784"/>
              <a:gd name="adj2" fmla="val 63636"/>
              <a:gd name="adj3" fmla="val 16667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i="1" dirty="0" err="1">
                <a:latin typeface="Times New Roman" panose="02020603050405020304" pitchFamily="18" charset="0"/>
              </a:rPr>
              <a:t>t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ìm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ham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bơ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gơ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U-Turn Arrow 2"/>
          <p:cNvSpPr/>
          <p:nvPr/>
        </p:nvSpPr>
        <p:spPr bwMode="auto">
          <a:xfrm rot="10800000" flipH="1">
            <a:off x="1420585" y="3929742"/>
            <a:ext cx="2160815" cy="41365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8684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4274" y="4419599"/>
            <a:ext cx="813435" cy="298641"/>
          </a:xfrm>
        </p:spPr>
      </p:pic>
      <p:sp>
        <p:nvSpPr>
          <p:cNvPr id="5" name="Rounded Rectangle 4"/>
          <p:cNvSpPr/>
          <p:nvPr/>
        </p:nvSpPr>
        <p:spPr bwMode="auto">
          <a:xfrm>
            <a:off x="2808514" y="3293302"/>
            <a:ext cx="1643743" cy="636440"/>
          </a:xfrm>
          <a:prstGeom prst="round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hamburger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0991" y="2293772"/>
            <a:ext cx="266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Food”:”</a:t>
            </a:r>
            <a:r>
              <a:rPr lang="en-US" i="1" dirty="0" err="1"/>
              <a:t>hamburger</a:t>
            </a:r>
            <a:r>
              <a:rPr lang="en-US" dirty="0"/>
              <a:t>”</a:t>
            </a:r>
          </a:p>
          <a:p>
            <a:r>
              <a:rPr lang="en-US" dirty="0"/>
              <a:t>}</a:t>
            </a:r>
          </a:p>
        </p:txBody>
      </p:sp>
      <p:pic>
        <p:nvPicPr>
          <p:cNvPr id="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61" y="2947299"/>
            <a:ext cx="89376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59184" y="397406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1" name="Shape 10"/>
          <p:cNvSpPr/>
          <p:nvPr/>
        </p:nvSpPr>
        <p:spPr>
          <a:xfrm rot="10800000">
            <a:off x="6514258" y="2409685"/>
            <a:ext cx="2315782" cy="1767229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826785"/>
              </p:ext>
            </p:extLst>
          </p:nvPr>
        </p:nvGraphicFramePr>
        <p:xfrm>
          <a:off x="5072743" y="2864040"/>
          <a:ext cx="288644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9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51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originalName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Ham </a:t>
                      </a:r>
                      <a:r>
                        <a:rPr lang="en-US" dirty="0" err="1"/>
                        <a:t>bơ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gơ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hamburger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ngon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hamburger </a:t>
                      </a:r>
                      <a:r>
                        <a:rPr lang="en-US" dirty="0" err="1"/>
                        <a:t>ngon</a:t>
                      </a:r>
                      <a:endParaRPr lang="en-US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Hamburger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hamburger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58" y="1550531"/>
            <a:ext cx="536626" cy="53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7321218" y="2089160"/>
            <a:ext cx="739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199499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399E7-0317-426E-A679-6F7132F86175}" type="slidenum">
              <a:rPr lang="en-US"/>
              <a:pPr>
                <a:defRPr/>
              </a:pPr>
              <a:t>183</a:t>
            </a:fld>
            <a:endParaRPr lang="en-US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348343" y="3293302"/>
            <a:ext cx="2013857" cy="636441"/>
          </a:xfrm>
          <a:prstGeom prst="wedgeRoundRectCallout">
            <a:avLst>
              <a:gd name="adj1" fmla="val -55784"/>
              <a:gd name="adj2" fmla="val 63636"/>
              <a:gd name="adj3" fmla="val 16667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i="1" dirty="0" err="1">
                <a:latin typeface="Times New Roman" panose="02020603050405020304" pitchFamily="18" charset="0"/>
              </a:rPr>
              <a:t>t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ìm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ham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bơ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gơ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U-Turn Arrow 2"/>
          <p:cNvSpPr/>
          <p:nvPr/>
        </p:nvSpPr>
        <p:spPr bwMode="auto">
          <a:xfrm rot="10800000" flipH="1">
            <a:off x="1420585" y="3929742"/>
            <a:ext cx="2160815" cy="41365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8684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4274" y="4419599"/>
            <a:ext cx="813435" cy="298641"/>
          </a:xfrm>
        </p:spPr>
      </p:pic>
      <p:sp>
        <p:nvSpPr>
          <p:cNvPr id="5" name="Rounded Rectangle 4"/>
          <p:cNvSpPr/>
          <p:nvPr/>
        </p:nvSpPr>
        <p:spPr bwMode="auto">
          <a:xfrm>
            <a:off x="2808514" y="3293302"/>
            <a:ext cx="1643743" cy="636440"/>
          </a:xfrm>
          <a:prstGeom prst="round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hamburger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0991" y="2293772"/>
            <a:ext cx="266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Food”:”</a:t>
            </a:r>
            <a:r>
              <a:rPr lang="en-US" i="1" dirty="0" err="1"/>
              <a:t>hamburger</a:t>
            </a:r>
            <a:r>
              <a:rPr lang="en-US" dirty="0"/>
              <a:t>”</a:t>
            </a:r>
          </a:p>
          <a:p>
            <a:r>
              <a:rPr lang="en-US" dirty="0"/>
              <a:t>}</a:t>
            </a:r>
          </a:p>
        </p:txBody>
      </p:sp>
      <p:pic>
        <p:nvPicPr>
          <p:cNvPr id="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61" y="2947299"/>
            <a:ext cx="89376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59184" y="397406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1" name="Shape 10"/>
          <p:cNvSpPr/>
          <p:nvPr/>
        </p:nvSpPr>
        <p:spPr>
          <a:xfrm rot="10800000">
            <a:off x="6514258" y="2409685"/>
            <a:ext cx="2315782" cy="1767229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826785"/>
              </p:ext>
            </p:extLst>
          </p:nvPr>
        </p:nvGraphicFramePr>
        <p:xfrm>
          <a:off x="5072743" y="2864040"/>
          <a:ext cx="288644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9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51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originalName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Ham </a:t>
                      </a:r>
                      <a:r>
                        <a:rPr lang="en-US" dirty="0" err="1"/>
                        <a:t>bơ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gơ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hamburger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ngon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hamburger </a:t>
                      </a:r>
                      <a:r>
                        <a:rPr lang="en-US" dirty="0" err="1"/>
                        <a:t>ngon</a:t>
                      </a:r>
                      <a:endParaRPr lang="en-US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Hamburger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hamburger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Left-Right Arrow 12"/>
          <p:cNvSpPr/>
          <p:nvPr/>
        </p:nvSpPr>
        <p:spPr bwMode="auto">
          <a:xfrm>
            <a:off x="4527234" y="3624943"/>
            <a:ext cx="469309" cy="349124"/>
          </a:xfrm>
          <a:prstGeom prst="leftRightArrow">
            <a:avLst/>
          </a:prstGeom>
          <a:solidFill>
            <a:schemeClr val="accent2"/>
          </a:solidFill>
          <a:ln w="12700" cap="sq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5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58" y="1550531"/>
            <a:ext cx="536626" cy="53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27"/>
          <p:cNvSpPr txBox="1">
            <a:spLocks noChangeArrowheads="1"/>
          </p:cNvSpPr>
          <p:nvPr/>
        </p:nvSpPr>
        <p:spPr bwMode="auto">
          <a:xfrm>
            <a:off x="7321218" y="2089160"/>
            <a:ext cx="739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14440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Data diversification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399E7-0317-426E-A679-6F7132F86175}" type="slidenum">
              <a:rPr lang="en-US"/>
              <a:pPr>
                <a:defRPr/>
              </a:pPr>
              <a:t>184</a:t>
            </a:fld>
            <a:endParaRPr lang="en-US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348343" y="3293302"/>
            <a:ext cx="2013857" cy="636441"/>
          </a:xfrm>
          <a:prstGeom prst="wedgeRoundRectCallout">
            <a:avLst>
              <a:gd name="adj1" fmla="val -55784"/>
              <a:gd name="adj2" fmla="val 63636"/>
              <a:gd name="adj3" fmla="val 16667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i="1" dirty="0" err="1">
                <a:latin typeface="Times New Roman" panose="02020603050405020304" pitchFamily="18" charset="0"/>
              </a:rPr>
              <a:t>t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ìm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ham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bơ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sz="2400" b="0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gơ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U-Turn Arrow 2"/>
          <p:cNvSpPr/>
          <p:nvPr/>
        </p:nvSpPr>
        <p:spPr bwMode="auto">
          <a:xfrm rot="10800000" flipH="1">
            <a:off x="1420585" y="3929742"/>
            <a:ext cx="2160815" cy="41365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8684"/>
            </a:avLst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4274" y="4419599"/>
            <a:ext cx="813435" cy="298641"/>
          </a:xfrm>
        </p:spPr>
      </p:pic>
      <p:sp>
        <p:nvSpPr>
          <p:cNvPr id="5" name="Rounded Rectangle 4"/>
          <p:cNvSpPr/>
          <p:nvPr/>
        </p:nvSpPr>
        <p:spPr bwMode="auto">
          <a:xfrm>
            <a:off x="2808514" y="3293302"/>
            <a:ext cx="1643743" cy="636440"/>
          </a:xfrm>
          <a:prstGeom prst="round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hamburger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0991" y="2293772"/>
            <a:ext cx="266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Food”:”</a:t>
            </a:r>
            <a:r>
              <a:rPr lang="en-US" i="1" dirty="0" err="1">
                <a:solidFill>
                  <a:srgbClr val="FF0000"/>
                </a:solidFill>
              </a:rPr>
              <a:t>hamburger</a:t>
            </a:r>
            <a:r>
              <a:rPr lang="en-US" dirty="0"/>
              <a:t>”</a:t>
            </a:r>
          </a:p>
          <a:p>
            <a:r>
              <a:rPr lang="en-US" dirty="0"/>
              <a:t>}</a:t>
            </a:r>
          </a:p>
        </p:txBody>
      </p:sp>
      <p:pic>
        <p:nvPicPr>
          <p:cNvPr id="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61" y="2947299"/>
            <a:ext cx="89376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59184" y="397406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1" name="Shape 10"/>
          <p:cNvSpPr/>
          <p:nvPr/>
        </p:nvSpPr>
        <p:spPr>
          <a:xfrm rot="10800000">
            <a:off x="6514258" y="2409685"/>
            <a:ext cx="2315782" cy="1767229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66840"/>
              </p:ext>
            </p:extLst>
          </p:nvPr>
        </p:nvGraphicFramePr>
        <p:xfrm>
          <a:off x="5072743" y="2864040"/>
          <a:ext cx="288644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9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51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originalName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Ham </a:t>
                      </a:r>
                      <a:r>
                        <a:rPr lang="en-US" dirty="0" err="1"/>
                        <a:t>bơ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gơ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hamburger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ngon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hamburger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ngon</a:t>
                      </a:r>
                      <a:endParaRPr lang="en-US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Hamburger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hamburger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Left-Right Arrow 12"/>
          <p:cNvSpPr/>
          <p:nvPr/>
        </p:nvSpPr>
        <p:spPr bwMode="auto">
          <a:xfrm>
            <a:off x="4527234" y="3624943"/>
            <a:ext cx="469309" cy="349124"/>
          </a:xfrm>
          <a:prstGeom prst="leftRightArrow">
            <a:avLst/>
          </a:prstGeom>
          <a:solidFill>
            <a:schemeClr val="accent2"/>
          </a:solidFill>
          <a:ln w="12700" cap="sq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5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58" y="1550531"/>
            <a:ext cx="536626" cy="53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27"/>
          <p:cNvSpPr txBox="1">
            <a:spLocks noChangeArrowheads="1"/>
          </p:cNvSpPr>
          <p:nvPr/>
        </p:nvSpPr>
        <p:spPr bwMode="auto">
          <a:xfrm>
            <a:off x="7321218" y="2089160"/>
            <a:ext cx="739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204018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9"/>
            <a:ext cx="6858000" cy="1209072"/>
          </a:xfrm>
        </p:spPr>
        <p:txBody>
          <a:bodyPr/>
          <a:lstStyle/>
          <a:p>
            <a:pPr eaLnBrk="1" hangingPunct="1">
              <a:defRPr/>
            </a:pPr>
            <a:r>
              <a:rPr lang="en-US" sz="80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5200" y="6550025"/>
            <a:ext cx="558800" cy="30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604146-1C1D-4874-875A-54D7D4C2E7CB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185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408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Place Suggesting Intelligent Bot</a:t>
            </a:r>
          </a:p>
        </p:txBody>
      </p:sp>
      <p:sp>
        <p:nvSpPr>
          <p:cNvPr id="9" name="Shape 1123"/>
          <p:cNvSpPr txBox="1"/>
          <p:nvPr/>
        </p:nvSpPr>
        <p:spPr>
          <a:xfrm>
            <a:off x="781650" y="2598775"/>
            <a:ext cx="4380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Scenario:</a:t>
            </a:r>
          </a:p>
        </p:txBody>
      </p:sp>
      <p:sp>
        <p:nvSpPr>
          <p:cNvPr id="11" name="Shape 1122"/>
          <p:cNvSpPr txBox="1"/>
          <p:nvPr/>
        </p:nvSpPr>
        <p:spPr>
          <a:xfrm>
            <a:off x="870150" y="3270175"/>
            <a:ext cx="7969199" cy="9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Lan came from Kien Giang, she ask </a:t>
            </a:r>
            <a:r>
              <a:rPr lang="en" sz="2400" b="1" dirty="0"/>
              <a:t>“Tìm ham bơ gơ”.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Hoa came from Ha Noi, she ask </a:t>
            </a:r>
            <a:r>
              <a:rPr lang="en" sz="2400" b="1" dirty="0"/>
              <a:t>“Tìm hamburger”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882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8"/>
            <a:ext cx="6858000" cy="440848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80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Nearby Algorithm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5200" y="6550025"/>
            <a:ext cx="5588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E699EA69-570D-4BC0-8319-4AB69FFCD478}" type="slidenum">
              <a:rPr lang="en-US" altLang="en-US">
                <a:latin typeface="Calibri" panose="020F0502020204030204" pitchFamily="34" charset="0"/>
              </a:rPr>
              <a:pPr eaLnBrk="1" hangingPunct="1"/>
              <a:t>186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Place Suggestion Intelligent Bot</a:t>
            </a:r>
          </a:p>
        </p:txBody>
      </p:sp>
    </p:spTree>
    <p:extLst>
      <p:ext uri="{BB962C8B-B14F-4D97-AF65-F5344CB8AC3E}">
        <p14:creationId xmlns:p14="http://schemas.microsoft.com/office/powerpoint/2010/main" val="37946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5" name="Shape 1122"/>
          <p:cNvSpPr txBox="1"/>
          <p:nvPr/>
        </p:nvSpPr>
        <p:spPr>
          <a:xfrm>
            <a:off x="870150" y="3270175"/>
            <a:ext cx="7969199" cy="9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Lan is a facebook user. Lan ask </a:t>
            </a:r>
            <a:r>
              <a:rPr lang="en" sz="2400" b="1" dirty="0"/>
              <a:t>Ở đâu ngon? </a:t>
            </a:r>
            <a:r>
              <a:rPr lang="en" sz="2400" dirty="0"/>
              <a:t>“</a:t>
            </a:r>
            <a:r>
              <a:rPr lang="en" sz="2400" b="1" dirty="0"/>
              <a:t>Tìm bún bò</a:t>
            </a:r>
            <a:r>
              <a:rPr lang="en" sz="2400" dirty="0"/>
              <a:t>” and use nearby function of system</a:t>
            </a:r>
            <a:endParaRPr lang="en" sz="2400" b="1" dirty="0"/>
          </a:p>
        </p:txBody>
      </p:sp>
      <p:sp>
        <p:nvSpPr>
          <p:cNvPr id="6" name="Shape 1123"/>
          <p:cNvSpPr txBox="1"/>
          <p:nvPr/>
        </p:nvSpPr>
        <p:spPr>
          <a:xfrm>
            <a:off x="781650" y="2598775"/>
            <a:ext cx="4380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Scenario:</a:t>
            </a:r>
          </a:p>
        </p:txBody>
      </p:sp>
      <p:sp>
        <p:nvSpPr>
          <p:cNvPr id="7" name="Shape 1124"/>
          <p:cNvSpPr txBox="1"/>
          <p:nvPr/>
        </p:nvSpPr>
        <p:spPr>
          <a:xfrm>
            <a:off x="457200" y="1687175"/>
            <a:ext cx="82296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DEMO 3: Near by algorithm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26518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090" y="2798956"/>
            <a:ext cx="6807820" cy="1572323"/>
          </a:xfrm>
        </p:spPr>
        <p:txBody>
          <a:bodyPr/>
          <a:lstStyle/>
          <a:p>
            <a:pPr marL="0" indent="0">
              <a:buNone/>
            </a:pPr>
            <a:r>
              <a:rPr lang="en-US" sz="6600" b="1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5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090" y="2798956"/>
            <a:ext cx="6807820" cy="1572323"/>
          </a:xfrm>
        </p:spPr>
        <p:txBody>
          <a:bodyPr/>
          <a:lstStyle/>
          <a:p>
            <a:pPr marL="0" indent="0">
              <a:buNone/>
            </a:pPr>
            <a:r>
              <a:rPr lang="en-US" sz="6600" b="1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3236" y="4529958"/>
            <a:ext cx="5777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Nearby in our system </a:t>
            </a:r>
            <a:r>
              <a:rPr lang="en-US" sz="2400" b="1"/>
              <a:t>is distance 2km </a:t>
            </a:r>
            <a:endParaRPr lang="en-US" sz="2400" b="1" dirty="0"/>
          </a:p>
          <a:p>
            <a:pPr algn="ctr"/>
            <a:r>
              <a:rPr lang="en-US" sz="2400" b="1" dirty="0"/>
              <a:t>between 2 coordinates in reality</a:t>
            </a:r>
          </a:p>
        </p:txBody>
      </p:sp>
    </p:spTree>
    <p:extLst>
      <p:ext uri="{BB962C8B-B14F-4D97-AF65-F5344CB8AC3E}">
        <p14:creationId xmlns:p14="http://schemas.microsoft.com/office/powerpoint/2010/main" val="157323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sp>
        <p:nvSpPr>
          <p:cNvPr id="5" name="Double Brace 4"/>
          <p:cNvSpPr/>
          <p:nvPr/>
        </p:nvSpPr>
        <p:spPr bwMode="auto">
          <a:xfrm>
            <a:off x="1397450" y="2997681"/>
            <a:ext cx="3108781" cy="3837502"/>
          </a:xfrm>
          <a:prstGeom prst="bracePair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506231" y="4766063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t="2840" r="72024" b="20327"/>
          <a:stretch/>
        </p:blipFill>
        <p:spPr>
          <a:xfrm>
            <a:off x="2339746" y="5045463"/>
            <a:ext cx="1224188" cy="1588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1"/>
          <a:stretch/>
        </p:blipFill>
        <p:spPr>
          <a:xfrm>
            <a:off x="3161165" y="1058037"/>
            <a:ext cx="2821670" cy="235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77" y="1502229"/>
            <a:ext cx="2843830" cy="50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1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090" y="1625347"/>
            <a:ext cx="6807820" cy="1572323"/>
          </a:xfrm>
        </p:spPr>
        <p:txBody>
          <a:bodyPr/>
          <a:lstStyle/>
          <a:p>
            <a:pPr marL="0" indent="0">
              <a:buNone/>
            </a:pPr>
            <a:r>
              <a:rPr lang="en-US" sz="6600" b="1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15425" y="2820604"/>
            <a:ext cx="4713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Using 3 filter to fill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31007" y="4143282"/>
            <a:ext cx="2342554" cy="937021"/>
            <a:chOff x="2678" y="1563489"/>
            <a:chExt cx="2342554" cy="937021"/>
          </a:xfrm>
        </p:grpSpPr>
        <p:sp>
          <p:nvSpPr>
            <p:cNvPr id="7" name="Pentagon 6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dirty="0"/>
                <a:t>Route</a:t>
              </a:r>
              <a:endParaRPr lang="en-US" sz="2000" kern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76389" y="4132125"/>
            <a:ext cx="2342554" cy="937021"/>
            <a:chOff x="2678" y="1563489"/>
            <a:chExt cx="2342554" cy="937021"/>
          </a:xfrm>
        </p:grpSpPr>
        <p:sp>
          <p:nvSpPr>
            <p:cNvPr id="10" name="Pentagon 9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68090" y="4132126"/>
            <a:ext cx="2342554" cy="937021"/>
            <a:chOff x="2678" y="1563489"/>
            <a:chExt cx="2342554" cy="937021"/>
          </a:xfrm>
        </p:grpSpPr>
        <p:sp>
          <p:nvSpPr>
            <p:cNvPr id="13" name="Pentagon 12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1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5501-4483-4421-A86C-0D3B3BB50AE1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491630" y="2972884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District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52116" y="1541593"/>
            <a:ext cx="2342554" cy="937021"/>
            <a:chOff x="2678" y="1563489"/>
            <a:chExt cx="2342554" cy="937021"/>
          </a:xfrm>
        </p:grpSpPr>
        <p:sp>
          <p:nvSpPr>
            <p:cNvPr id="13" name="Pentagon 12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32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5501-4483-4421-A86C-0D3B3BB50AE1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491630" y="2972884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District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146447" name="Elbow Connector 2"/>
          <p:cNvCxnSpPr>
            <a:cxnSpLocks noChangeShapeType="1"/>
          </p:cNvCxnSpPr>
          <p:nvPr/>
        </p:nvCxnSpPr>
        <p:spPr bwMode="auto">
          <a:xfrm rot="16200000" flipH="1">
            <a:off x="4769567" y="2738340"/>
            <a:ext cx="690563" cy="1081088"/>
          </a:xfrm>
          <a:prstGeom prst="bentConnector4">
            <a:avLst>
              <a:gd name="adj1" fmla="val -33144"/>
              <a:gd name="adj2" fmla="val 121130"/>
            </a:avLst>
          </a:prstGeom>
          <a:noFill/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6448" name="TextBox 7"/>
          <p:cNvSpPr txBox="1">
            <a:spLocks noChangeArrowheads="1"/>
          </p:cNvSpPr>
          <p:nvPr/>
        </p:nvSpPr>
        <p:spPr bwMode="auto">
          <a:xfrm>
            <a:off x="4042492" y="2603805"/>
            <a:ext cx="53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1..*</a:t>
            </a:r>
          </a:p>
        </p:txBody>
      </p:sp>
      <p:sp>
        <p:nvSpPr>
          <p:cNvPr id="146449" name="TextBox 9"/>
          <p:cNvSpPr txBox="1">
            <a:spLocks noChangeArrowheads="1"/>
          </p:cNvSpPr>
          <p:nvPr/>
        </p:nvSpPr>
        <p:spPr bwMode="auto">
          <a:xfrm>
            <a:off x="5655393" y="3618406"/>
            <a:ext cx="531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1..*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52116" y="1541593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5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5501-4483-4421-A86C-0D3B3BB50AE1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64350"/>
              </p:ext>
            </p:extLst>
          </p:nvPr>
        </p:nvGraphicFramePr>
        <p:xfrm>
          <a:off x="457200" y="3220214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District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146447" name="Elbow Connector 2"/>
          <p:cNvCxnSpPr>
            <a:cxnSpLocks noChangeShapeType="1"/>
          </p:cNvCxnSpPr>
          <p:nvPr/>
        </p:nvCxnSpPr>
        <p:spPr bwMode="auto">
          <a:xfrm rot="16200000" flipH="1">
            <a:off x="1735137" y="2985670"/>
            <a:ext cx="690563" cy="1081088"/>
          </a:xfrm>
          <a:prstGeom prst="bentConnector4">
            <a:avLst>
              <a:gd name="adj1" fmla="val -33144"/>
              <a:gd name="adj2" fmla="val 121130"/>
            </a:avLst>
          </a:prstGeom>
          <a:noFill/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6448" name="TextBox 7"/>
          <p:cNvSpPr txBox="1">
            <a:spLocks noChangeArrowheads="1"/>
          </p:cNvSpPr>
          <p:nvPr/>
        </p:nvSpPr>
        <p:spPr bwMode="auto">
          <a:xfrm>
            <a:off x="1008062" y="2851135"/>
            <a:ext cx="53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1..*</a:t>
            </a:r>
          </a:p>
        </p:txBody>
      </p:sp>
      <p:sp>
        <p:nvSpPr>
          <p:cNvPr id="146449" name="TextBox 9"/>
          <p:cNvSpPr txBox="1">
            <a:spLocks noChangeArrowheads="1"/>
          </p:cNvSpPr>
          <p:nvPr/>
        </p:nvSpPr>
        <p:spPr bwMode="auto">
          <a:xfrm>
            <a:off x="2620963" y="3865736"/>
            <a:ext cx="531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1..*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4433" y="2856706"/>
            <a:ext cx="38310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Example: </a:t>
            </a:r>
            <a:endParaRPr lang="de-DE" dirty="0"/>
          </a:p>
          <a:p>
            <a:r>
              <a:rPr lang="de-DE" dirty="0"/>
              <a:t>  "district_1": {</a:t>
            </a:r>
            <a:br>
              <a:rPr lang="de-DE" dirty="0"/>
            </a:br>
            <a:r>
              <a:rPr lang="de-DE" dirty="0"/>
              <a:t>        "</a:t>
            </a:r>
            <a:r>
              <a:rPr lang="de-DE" dirty="0" err="1"/>
              <a:t>name</a:t>
            </a:r>
            <a:r>
              <a:rPr lang="de-DE" dirty="0"/>
              <a:t>": "</a:t>
            </a:r>
            <a:r>
              <a:rPr lang="de-DE" dirty="0" err="1"/>
              <a:t>quận</a:t>
            </a:r>
            <a:r>
              <a:rPr lang="de-DE" dirty="0"/>
              <a:t> 1",</a:t>
            </a:r>
            <a:br>
              <a:rPr lang="de-DE" dirty="0"/>
            </a:br>
            <a:r>
              <a:rPr lang="de-DE" dirty="0"/>
              <a:t>        "</a:t>
            </a:r>
            <a:r>
              <a:rPr lang="de-DE" dirty="0" err="1"/>
              <a:t>nearby</a:t>
            </a:r>
            <a:r>
              <a:rPr lang="de-DE" dirty="0"/>
              <a:t>": [</a:t>
            </a:r>
            <a:br>
              <a:rPr lang="de-DE" dirty="0"/>
            </a:br>
            <a:r>
              <a:rPr lang="de-DE" dirty="0"/>
              <a:t>           "</a:t>
            </a:r>
            <a:r>
              <a:rPr lang="de-DE" dirty="0" err="1"/>
              <a:t>Quận</a:t>
            </a:r>
            <a:r>
              <a:rPr lang="de-DE" dirty="0"/>
              <a:t> 1",</a:t>
            </a:r>
            <a:br>
              <a:rPr lang="de-DE" dirty="0"/>
            </a:br>
            <a:r>
              <a:rPr lang="de-DE" dirty="0"/>
              <a:t>           "</a:t>
            </a:r>
            <a:r>
              <a:rPr lang="de-DE" dirty="0" err="1"/>
              <a:t>Quận</a:t>
            </a:r>
            <a:r>
              <a:rPr lang="de-DE" dirty="0"/>
              <a:t> 2",</a:t>
            </a:r>
            <a:br>
              <a:rPr lang="de-DE" dirty="0"/>
            </a:br>
            <a:r>
              <a:rPr lang="de-DE" dirty="0"/>
              <a:t>           "</a:t>
            </a:r>
            <a:r>
              <a:rPr lang="de-DE" dirty="0" err="1"/>
              <a:t>Quận</a:t>
            </a:r>
            <a:r>
              <a:rPr lang="de-DE" dirty="0"/>
              <a:t> 3",</a:t>
            </a:r>
            <a:br>
              <a:rPr lang="de-DE" dirty="0"/>
            </a:br>
            <a:r>
              <a:rPr lang="de-DE" dirty="0"/>
              <a:t>           "</a:t>
            </a:r>
            <a:r>
              <a:rPr lang="de-DE" dirty="0" err="1"/>
              <a:t>Quận</a:t>
            </a:r>
            <a:r>
              <a:rPr lang="de-DE" dirty="0"/>
              <a:t> 4",</a:t>
            </a:r>
            <a:br>
              <a:rPr lang="de-DE" dirty="0"/>
            </a:br>
            <a:r>
              <a:rPr lang="de-DE" dirty="0"/>
              <a:t>           "</a:t>
            </a:r>
            <a:r>
              <a:rPr lang="de-DE" dirty="0" err="1"/>
              <a:t>Quận</a:t>
            </a:r>
            <a:r>
              <a:rPr lang="de-DE" dirty="0"/>
              <a:t> 5",</a:t>
            </a:r>
            <a:br>
              <a:rPr lang="de-DE" dirty="0"/>
            </a:br>
            <a:r>
              <a:rPr lang="de-DE" dirty="0"/>
              <a:t>           "</a:t>
            </a:r>
            <a:r>
              <a:rPr lang="de-DE" dirty="0" err="1"/>
              <a:t>Quận</a:t>
            </a:r>
            <a:r>
              <a:rPr lang="de-DE" dirty="0"/>
              <a:t> </a:t>
            </a:r>
            <a:r>
              <a:rPr lang="de-DE" dirty="0" err="1"/>
              <a:t>Phú</a:t>
            </a:r>
            <a:r>
              <a:rPr lang="de-DE" dirty="0"/>
              <a:t> </a:t>
            </a:r>
            <a:r>
              <a:rPr lang="de-DE" dirty="0" err="1"/>
              <a:t>Nhuận</a:t>
            </a:r>
            <a:r>
              <a:rPr lang="de-DE" dirty="0"/>
              <a:t>",</a:t>
            </a:r>
            <a:br>
              <a:rPr lang="de-DE" dirty="0"/>
            </a:br>
            <a:r>
              <a:rPr lang="de-DE" dirty="0"/>
              <a:t>           "</a:t>
            </a:r>
            <a:r>
              <a:rPr lang="de-DE" dirty="0" err="1"/>
              <a:t>Quận</a:t>
            </a:r>
            <a:r>
              <a:rPr lang="de-DE" dirty="0"/>
              <a:t> </a:t>
            </a:r>
            <a:r>
              <a:rPr lang="de-DE" dirty="0" err="1"/>
              <a:t>Bình</a:t>
            </a:r>
            <a:r>
              <a:rPr lang="de-DE" dirty="0"/>
              <a:t> </a:t>
            </a:r>
            <a:r>
              <a:rPr lang="de-DE" dirty="0" err="1"/>
              <a:t>Thạnh</a:t>
            </a:r>
            <a:r>
              <a:rPr lang="de-DE" dirty="0"/>
              <a:t>"</a:t>
            </a:r>
            <a:br>
              <a:rPr lang="de-DE" dirty="0"/>
            </a:br>
            <a:r>
              <a:rPr lang="de-DE" dirty="0"/>
              <a:t>        ]</a:t>
            </a:r>
            <a:br>
              <a:rPr lang="de-DE" dirty="0"/>
            </a:br>
            <a:r>
              <a:rPr lang="de-DE" dirty="0"/>
              <a:t>    } 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2116" y="1541593"/>
            <a:ext cx="2342554" cy="937021"/>
            <a:chOff x="2678" y="1563489"/>
            <a:chExt cx="2342554" cy="937021"/>
          </a:xfrm>
        </p:grpSpPr>
        <p:sp>
          <p:nvSpPr>
            <p:cNvPr id="17" name="Pentagon 16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1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5501-4483-4421-A86C-0D3B3BB50AE1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52116" y="3109523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District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146447" name="Elbow Connector 2"/>
          <p:cNvCxnSpPr>
            <a:cxnSpLocks noChangeShapeType="1"/>
          </p:cNvCxnSpPr>
          <p:nvPr/>
        </p:nvCxnSpPr>
        <p:spPr bwMode="auto">
          <a:xfrm rot="16200000" flipH="1">
            <a:off x="2030053" y="2874979"/>
            <a:ext cx="690563" cy="1081088"/>
          </a:xfrm>
          <a:prstGeom prst="bentConnector4">
            <a:avLst>
              <a:gd name="adj1" fmla="val -33144"/>
              <a:gd name="adj2" fmla="val 121130"/>
            </a:avLst>
          </a:prstGeom>
          <a:noFill/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6448" name="TextBox 7"/>
          <p:cNvSpPr txBox="1">
            <a:spLocks noChangeArrowheads="1"/>
          </p:cNvSpPr>
          <p:nvPr/>
        </p:nvSpPr>
        <p:spPr bwMode="auto">
          <a:xfrm>
            <a:off x="1302978" y="2740444"/>
            <a:ext cx="53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1..*</a:t>
            </a:r>
          </a:p>
        </p:txBody>
      </p:sp>
      <p:sp>
        <p:nvSpPr>
          <p:cNvPr id="146449" name="TextBox 9"/>
          <p:cNvSpPr txBox="1">
            <a:spLocks noChangeArrowheads="1"/>
          </p:cNvSpPr>
          <p:nvPr/>
        </p:nvSpPr>
        <p:spPr bwMode="auto">
          <a:xfrm>
            <a:off x="2915879" y="3755045"/>
            <a:ext cx="531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1..*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52116" y="1541593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884796"/>
              </p:ext>
            </p:extLst>
          </p:nvPr>
        </p:nvGraphicFramePr>
        <p:xfrm>
          <a:off x="6438900" y="2249355"/>
          <a:ext cx="1752600" cy="2760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Address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3889831896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longitude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1448391020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latitude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55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5501-4483-4421-A86C-0D3B3BB50AE1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33935"/>
              </p:ext>
            </p:extLst>
          </p:nvPr>
        </p:nvGraphicFramePr>
        <p:xfrm>
          <a:off x="752116" y="3109523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District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146447" name="Elbow Connector 2"/>
          <p:cNvCxnSpPr>
            <a:cxnSpLocks noChangeShapeType="1"/>
          </p:cNvCxnSpPr>
          <p:nvPr/>
        </p:nvCxnSpPr>
        <p:spPr bwMode="auto">
          <a:xfrm rot="16200000" flipH="1">
            <a:off x="2030053" y="2874979"/>
            <a:ext cx="690563" cy="1081088"/>
          </a:xfrm>
          <a:prstGeom prst="bentConnector4">
            <a:avLst>
              <a:gd name="adj1" fmla="val -33144"/>
              <a:gd name="adj2" fmla="val 121130"/>
            </a:avLst>
          </a:prstGeom>
          <a:noFill/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6448" name="TextBox 7"/>
          <p:cNvSpPr txBox="1">
            <a:spLocks noChangeArrowheads="1"/>
          </p:cNvSpPr>
          <p:nvPr/>
        </p:nvSpPr>
        <p:spPr bwMode="auto">
          <a:xfrm>
            <a:off x="1302978" y="2740444"/>
            <a:ext cx="53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1..*</a:t>
            </a:r>
          </a:p>
        </p:txBody>
      </p:sp>
      <p:sp>
        <p:nvSpPr>
          <p:cNvPr id="146449" name="TextBox 9"/>
          <p:cNvSpPr txBox="1">
            <a:spLocks noChangeArrowheads="1"/>
          </p:cNvSpPr>
          <p:nvPr/>
        </p:nvSpPr>
        <p:spPr bwMode="auto">
          <a:xfrm>
            <a:off x="2915879" y="3755045"/>
            <a:ext cx="531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1..*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52116" y="1541593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511688"/>
              </p:ext>
            </p:extLst>
          </p:nvPr>
        </p:nvGraphicFramePr>
        <p:xfrm>
          <a:off x="6438900" y="2249355"/>
          <a:ext cx="1752600" cy="2760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Address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3889831896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longitude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1448391020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latitude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6122987" y="3939988"/>
            <a:ext cx="2384425" cy="1168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7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5501-4483-4421-A86C-0D3B3BB50AE1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33935"/>
              </p:ext>
            </p:extLst>
          </p:nvPr>
        </p:nvGraphicFramePr>
        <p:xfrm>
          <a:off x="752116" y="3109523"/>
          <a:ext cx="2163763" cy="13795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District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</a:tbl>
          </a:graphicData>
        </a:graphic>
      </p:graphicFrame>
      <p:cxnSp>
        <p:nvCxnSpPr>
          <p:cNvPr id="146447" name="Elbow Connector 2"/>
          <p:cNvCxnSpPr>
            <a:cxnSpLocks noChangeShapeType="1"/>
          </p:cNvCxnSpPr>
          <p:nvPr/>
        </p:nvCxnSpPr>
        <p:spPr bwMode="auto">
          <a:xfrm rot="16200000" flipH="1">
            <a:off x="2030053" y="2874979"/>
            <a:ext cx="690563" cy="1081088"/>
          </a:xfrm>
          <a:prstGeom prst="bentConnector4">
            <a:avLst>
              <a:gd name="adj1" fmla="val -33144"/>
              <a:gd name="adj2" fmla="val 121130"/>
            </a:avLst>
          </a:prstGeom>
          <a:noFill/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6448" name="TextBox 7"/>
          <p:cNvSpPr txBox="1">
            <a:spLocks noChangeArrowheads="1"/>
          </p:cNvSpPr>
          <p:nvPr/>
        </p:nvSpPr>
        <p:spPr bwMode="auto">
          <a:xfrm>
            <a:off x="1302978" y="2740444"/>
            <a:ext cx="53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1..*</a:t>
            </a:r>
          </a:p>
        </p:txBody>
      </p:sp>
      <p:sp>
        <p:nvSpPr>
          <p:cNvPr id="146449" name="TextBox 9"/>
          <p:cNvSpPr txBox="1">
            <a:spLocks noChangeArrowheads="1"/>
          </p:cNvSpPr>
          <p:nvPr/>
        </p:nvSpPr>
        <p:spPr bwMode="auto">
          <a:xfrm>
            <a:off x="2915879" y="3755045"/>
            <a:ext cx="531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1..*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52116" y="1541593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511688"/>
              </p:ext>
            </p:extLst>
          </p:nvPr>
        </p:nvGraphicFramePr>
        <p:xfrm>
          <a:off x="6438900" y="2249355"/>
          <a:ext cx="1752600" cy="2760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Address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3889831896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longitude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1448391020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latitude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7" name="Elbow Connector 6"/>
          <p:cNvCxnSpPr>
            <a:stCxn id="6" idx="2"/>
          </p:cNvCxnSpPr>
          <p:nvPr/>
        </p:nvCxnSpPr>
        <p:spPr bwMode="auto">
          <a:xfrm rot="5400000" flipH="1" flipV="1">
            <a:off x="3288952" y="1339113"/>
            <a:ext cx="1694992" cy="4604903"/>
          </a:xfrm>
          <a:prstGeom prst="bentConnector4">
            <a:avLst>
              <a:gd name="adj1" fmla="val -31470"/>
              <a:gd name="adj2" fmla="val 69964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5853211" y="2433305"/>
            <a:ext cx="5309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0..*</a:t>
            </a: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1833203" y="458029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41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5501-4483-4421-A86C-0D3B3BB50AE1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2116" y="1541593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40" y="2837683"/>
            <a:ext cx="5100320" cy="3712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3784" y="496388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(10.399303, 104.292832)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297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5501-4483-4421-A86C-0D3B3BB50AE1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2116" y="1541593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40" y="2837683"/>
            <a:ext cx="5100320" cy="3712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3784" y="496388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(10.399303, 104.292832)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094670" y="4963885"/>
            <a:ext cx="2764233" cy="3693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5501-4483-4421-A86C-0D3B3BB50AE1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2116" y="1541593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40" y="2837683"/>
            <a:ext cx="5100320" cy="3712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2242" y="493122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</a:t>
            </a:r>
            <a:r>
              <a:rPr lang="vi-VN" b="1" dirty="0" smtClean="0"/>
              <a:t>Gò Vấp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sz="4000">
                <a:latin typeface="Aharoni" pitchFamily="2" charset="0"/>
                <a:cs typeface="Aharoni" pitchFamily="2" charset="0"/>
              </a:rPr>
              <a:t>Overview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1" eaLnBrk="1" hangingPunct="1">
              <a:buSzPct val="80000"/>
              <a:buFont typeface="Wingdings" panose="05000000000000000000" pitchFamily="2" charset="2"/>
              <a:buChar char="ü"/>
            </a:pPr>
            <a:r>
              <a:rPr lang="en-US" altLang="en-US" sz="2600" dirty="0">
                <a:cs typeface="Aharoni" pitchFamily="2" charset="0"/>
              </a:rPr>
              <a:t> Problems</a:t>
            </a:r>
          </a:p>
          <a:p>
            <a:pPr lvl="1" eaLnBrk="1" hangingPunct="1">
              <a:buSzPct val="80000"/>
              <a:buFont typeface="Wingdings" panose="05000000000000000000" pitchFamily="2" charset="2"/>
              <a:buChar char="ü"/>
            </a:pPr>
            <a:r>
              <a:rPr lang="en-US" altLang="en-US" sz="2600" dirty="0">
                <a:cs typeface="Aharoni" pitchFamily="2" charset="0"/>
              </a:rPr>
              <a:t>Our Proposal</a:t>
            </a:r>
          </a:p>
          <a:p>
            <a:pPr lvl="1" eaLnBrk="1" hangingPunct="1">
              <a:buSzPct val="80000"/>
              <a:buFont typeface="Wingdings" panose="05000000000000000000" pitchFamily="2" charset="2"/>
              <a:buChar char="ü"/>
            </a:pPr>
            <a:r>
              <a:rPr lang="en-US" altLang="en-US" sz="2600" dirty="0">
                <a:cs typeface="Aharoni" pitchFamily="2" charset="0"/>
              </a:rPr>
              <a:t> Feature Explanation	</a:t>
            </a:r>
          </a:p>
          <a:p>
            <a:pPr lvl="2" eaLnBrk="1" hangingPunct="1">
              <a:buSzPct val="80000"/>
              <a:buFont typeface="Wingdings" panose="05000000000000000000" pitchFamily="2" charset="2"/>
              <a:buChar char="Ø"/>
            </a:pPr>
            <a:r>
              <a:rPr lang="en-US" altLang="en-US" sz="2300" dirty="0">
                <a:cs typeface="Aharoni" pitchFamily="2" charset="0"/>
              </a:rPr>
              <a:t> Natural Language Processing &amp; Training</a:t>
            </a:r>
          </a:p>
          <a:p>
            <a:pPr lvl="2" eaLnBrk="1" hangingPunct="1">
              <a:buSzPct val="80000"/>
              <a:buFont typeface="Wingdings" panose="05000000000000000000" pitchFamily="2" charset="2"/>
              <a:buChar char="Ø"/>
            </a:pPr>
            <a:r>
              <a:rPr lang="en-US" altLang="en-US" sz="2300" dirty="0">
                <a:cs typeface="Aharoni" pitchFamily="2" charset="0"/>
              </a:rPr>
              <a:t> Data Diversification</a:t>
            </a:r>
          </a:p>
          <a:p>
            <a:pPr lvl="2" eaLnBrk="1" hangingPunct="1">
              <a:buSzPct val="80000"/>
              <a:buFont typeface="Wingdings" panose="05000000000000000000" pitchFamily="2" charset="2"/>
              <a:buChar char="Ø"/>
            </a:pPr>
            <a:r>
              <a:rPr lang="en-US" altLang="en-US" sz="2300" dirty="0">
                <a:cs typeface="Aharoni" pitchFamily="2" charset="0"/>
              </a:rPr>
              <a:t> Nearby Algorithm</a:t>
            </a:r>
          </a:p>
          <a:p>
            <a:pPr lvl="2" eaLnBrk="1" hangingPunct="1">
              <a:buSzPct val="80000"/>
              <a:buFont typeface="Wingdings" panose="05000000000000000000" pitchFamily="2" charset="2"/>
              <a:buChar char="Ø"/>
            </a:pPr>
            <a:r>
              <a:rPr lang="en-US" altLang="en-US" sz="2300" dirty="0">
                <a:cs typeface="Aharoni" pitchFamily="2" charset="0"/>
              </a:rPr>
              <a:t> Manage Log</a:t>
            </a:r>
          </a:p>
          <a:p>
            <a:pPr lvl="2" eaLnBrk="1" hangingPunct="1">
              <a:buSzPct val="80000"/>
              <a:buFont typeface="Wingdings" panose="05000000000000000000" pitchFamily="2" charset="2"/>
              <a:buChar char="Ø"/>
            </a:pPr>
            <a:r>
              <a:rPr lang="en-US" altLang="en-US" sz="2300" dirty="0">
                <a:cs typeface="Aharoni" pitchFamily="2" charset="0"/>
              </a:rPr>
              <a:t> Additional Feature</a:t>
            </a:r>
          </a:p>
          <a:p>
            <a:pPr lvl="1" eaLnBrk="1" hangingPunct="1">
              <a:buSzPct val="80000"/>
              <a:buFont typeface="Wingdings" panose="05000000000000000000" pitchFamily="2" charset="2"/>
              <a:buChar char="ü"/>
            </a:pPr>
            <a:r>
              <a:rPr lang="en-US" altLang="en-US" sz="2600" dirty="0">
                <a:cs typeface="Aharoni" pitchFamily="2" charset="0"/>
              </a:rPr>
              <a:t>Advantage/ Disadvantage</a:t>
            </a:r>
          </a:p>
          <a:p>
            <a:pPr lvl="1" eaLnBrk="1" hangingPunct="1">
              <a:buSzPct val="80000"/>
              <a:buFont typeface="Wingdings" panose="05000000000000000000" pitchFamily="2" charset="2"/>
              <a:buChar char="ü"/>
            </a:pPr>
            <a:r>
              <a:rPr lang="en-US" altLang="en-US" sz="2600" dirty="0">
                <a:cs typeface="Aharoni" pitchFamily="2" charset="0"/>
              </a:rPr>
              <a:t>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9019C7-FB62-4A26-AA15-567FF235C295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sp>
        <p:nvSpPr>
          <p:cNvPr id="5" name="Double Brace 4"/>
          <p:cNvSpPr/>
          <p:nvPr/>
        </p:nvSpPr>
        <p:spPr bwMode="auto">
          <a:xfrm>
            <a:off x="1397450" y="2997681"/>
            <a:ext cx="3108781" cy="3837502"/>
          </a:xfrm>
          <a:prstGeom prst="bracePair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506231" y="4766063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t="2840" r="72024" b="20327"/>
          <a:stretch/>
        </p:blipFill>
        <p:spPr>
          <a:xfrm>
            <a:off x="2339746" y="5045463"/>
            <a:ext cx="1224188" cy="1588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1"/>
          <a:stretch/>
        </p:blipFill>
        <p:spPr>
          <a:xfrm>
            <a:off x="3147446" y="1044918"/>
            <a:ext cx="2821670" cy="235492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77" y="1502229"/>
            <a:ext cx="2843830" cy="5047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50" y="2114069"/>
            <a:ext cx="5376357" cy="4297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6574" y="1190899"/>
            <a:ext cx="900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79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5501-4483-4421-A86C-0D3B3BB50AE1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2116" y="1541593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40" y="2837683"/>
            <a:ext cx="5100320" cy="3712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2242" y="493122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</a:t>
            </a:r>
            <a:r>
              <a:rPr lang="vi-VN" b="1" dirty="0" smtClean="0"/>
              <a:t>Gò Vấp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3802242" y="4931228"/>
            <a:ext cx="1146468" cy="3693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5501-4483-4421-A86C-0D3B3BB50AE1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2116" y="1541593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16" y="2837683"/>
            <a:ext cx="5100320" cy="3712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2518" y="493122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</a:t>
            </a:r>
            <a:r>
              <a:rPr lang="vi-VN" b="1" dirty="0" smtClean="0"/>
              <a:t>Gò Vấp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2532518" y="4931228"/>
            <a:ext cx="1146468" cy="3693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01183" y="3401192"/>
            <a:ext cx="248561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"</a:t>
            </a:r>
            <a:r>
              <a:rPr lang="it-IT" dirty="0" err="1"/>
              <a:t>district_go_vap</a:t>
            </a:r>
            <a:r>
              <a:rPr lang="it-IT" dirty="0"/>
              <a:t>": {</a:t>
            </a:r>
            <a:br>
              <a:rPr lang="it-IT" dirty="0"/>
            </a:br>
            <a:r>
              <a:rPr lang="it-IT" dirty="0"/>
              <a:t>  "</a:t>
            </a:r>
            <a:r>
              <a:rPr lang="it-IT" dirty="0" err="1"/>
              <a:t>name</a:t>
            </a:r>
            <a:r>
              <a:rPr lang="it-IT" dirty="0"/>
              <a:t>": "</a:t>
            </a:r>
            <a:r>
              <a:rPr lang="it-IT" dirty="0" err="1"/>
              <a:t>gò</a:t>
            </a:r>
            <a:r>
              <a:rPr lang="it-IT" dirty="0"/>
              <a:t> </a:t>
            </a:r>
            <a:r>
              <a:rPr lang="it-IT" dirty="0" err="1"/>
              <a:t>vấp</a:t>
            </a:r>
            <a:r>
              <a:rPr lang="it-IT" dirty="0"/>
              <a:t>",</a:t>
            </a:r>
            <a:br>
              <a:rPr lang="it-IT" dirty="0"/>
            </a:br>
            <a:r>
              <a:rPr lang="it-IT" dirty="0"/>
              <a:t>  "</a:t>
            </a:r>
            <a:r>
              <a:rPr lang="it-IT" dirty="0" err="1"/>
              <a:t>nearby</a:t>
            </a:r>
            <a:r>
              <a:rPr lang="it-IT" dirty="0"/>
              <a:t>": [</a:t>
            </a:r>
            <a:br>
              <a:rPr lang="it-IT" dirty="0"/>
            </a:br>
            <a:r>
              <a:rPr lang="it-IT" dirty="0"/>
              <a:t>    "</a:t>
            </a:r>
            <a:r>
              <a:rPr lang="it-IT" dirty="0" err="1"/>
              <a:t>Quận</a:t>
            </a:r>
            <a:r>
              <a:rPr lang="it-IT" dirty="0"/>
              <a:t> </a:t>
            </a:r>
            <a:r>
              <a:rPr lang="it-IT" dirty="0" err="1"/>
              <a:t>Gò</a:t>
            </a:r>
            <a:r>
              <a:rPr lang="it-IT" dirty="0"/>
              <a:t> </a:t>
            </a:r>
            <a:r>
              <a:rPr lang="it-IT" dirty="0" err="1"/>
              <a:t>Vấp</a:t>
            </a:r>
            <a:r>
              <a:rPr lang="it-IT" dirty="0"/>
              <a:t>",</a:t>
            </a:r>
            <a:br>
              <a:rPr lang="it-IT" dirty="0"/>
            </a:br>
            <a:r>
              <a:rPr lang="it-IT" dirty="0"/>
              <a:t>    "</a:t>
            </a:r>
            <a:r>
              <a:rPr lang="it-IT" dirty="0" err="1"/>
              <a:t>Quận</a:t>
            </a:r>
            <a:r>
              <a:rPr lang="it-IT" dirty="0"/>
              <a:t> </a:t>
            </a:r>
            <a:r>
              <a:rPr lang="it-IT" dirty="0" err="1"/>
              <a:t>Tân</a:t>
            </a:r>
            <a:r>
              <a:rPr lang="it-IT" dirty="0"/>
              <a:t> </a:t>
            </a:r>
            <a:r>
              <a:rPr lang="it-IT" dirty="0" err="1"/>
              <a:t>Bình</a:t>
            </a:r>
            <a:r>
              <a:rPr lang="it-IT" dirty="0"/>
              <a:t>",</a:t>
            </a:r>
            <a:br>
              <a:rPr lang="it-IT" dirty="0"/>
            </a:br>
            <a:r>
              <a:rPr lang="it-IT" dirty="0"/>
              <a:t>    "</a:t>
            </a:r>
            <a:r>
              <a:rPr lang="it-IT" dirty="0" err="1"/>
              <a:t>Quận</a:t>
            </a:r>
            <a:r>
              <a:rPr lang="it-IT" dirty="0"/>
              <a:t> </a:t>
            </a:r>
            <a:r>
              <a:rPr lang="it-IT" dirty="0" err="1"/>
              <a:t>Bình</a:t>
            </a:r>
            <a:r>
              <a:rPr lang="it-IT" dirty="0"/>
              <a:t> </a:t>
            </a:r>
            <a:r>
              <a:rPr lang="it-IT" dirty="0" err="1"/>
              <a:t>Thạnh</a:t>
            </a:r>
            <a:r>
              <a:rPr lang="it-IT" dirty="0"/>
              <a:t>",</a:t>
            </a:r>
            <a:br>
              <a:rPr lang="it-IT" dirty="0"/>
            </a:br>
            <a:r>
              <a:rPr lang="it-IT" dirty="0"/>
              <a:t>    "</a:t>
            </a:r>
            <a:r>
              <a:rPr lang="it-IT" dirty="0" err="1"/>
              <a:t>Quận</a:t>
            </a:r>
            <a:r>
              <a:rPr lang="it-IT" dirty="0"/>
              <a:t> 12"</a:t>
            </a:r>
            <a:br>
              <a:rPr lang="it-IT" dirty="0"/>
            </a:br>
            <a:r>
              <a:rPr lang="it-IT" dirty="0"/>
              <a:t>  ]</a:t>
            </a:r>
            <a:br>
              <a:rPr lang="it-IT" dirty="0"/>
            </a:br>
            <a:r>
              <a:rPr lang="it-IT" dirty="0"/>
              <a:t>},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4575"/>
            <a:ext cx="8115300" cy="1833152"/>
          </a:xfrm>
        </p:spPr>
        <p:txBody>
          <a:bodyPr/>
          <a:lstStyle/>
          <a:p>
            <a:pPr marL="0" indent="0" algn="ctr">
              <a:buNone/>
            </a:pPr>
            <a:r>
              <a:rPr lang="vi-VN" sz="9600" b="1" dirty="0"/>
              <a:t>Haversine Formula</a:t>
            </a:r>
            <a:endParaRPr lang="en-US" sz="9600" b="1" dirty="0"/>
          </a:p>
          <a:p>
            <a:pPr marL="0" indent="0" algn="ctr">
              <a:buNone/>
            </a:pPr>
            <a:endParaRPr lang="en-US" sz="9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9" name="Pentagon 8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6" name="Pentagon 5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25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7" name="Pentagon 6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11" name="Pentagon 10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30621" y="3129647"/>
            <a:ext cx="5291959" cy="183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vi-VN" sz="9600" b="1"/>
              <a:t>Haversine</a:t>
            </a:r>
            <a:endParaRPr lang="en-US" sz="9600" b="1"/>
          </a:p>
          <a:p>
            <a:pPr marL="0" indent="0" algn="ctr">
              <a:buFontTx/>
              <a:buNone/>
            </a:pPr>
            <a:endParaRPr lang="en-US" sz="96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65" y="2676183"/>
            <a:ext cx="2223814" cy="22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621" y="3129647"/>
            <a:ext cx="5291959" cy="1833152"/>
          </a:xfrm>
        </p:spPr>
        <p:txBody>
          <a:bodyPr/>
          <a:lstStyle/>
          <a:p>
            <a:pPr marL="0" indent="0">
              <a:buNone/>
            </a:pPr>
            <a:r>
              <a:rPr lang="vi-VN" sz="9600" b="1" dirty="0"/>
              <a:t>Haversine</a:t>
            </a:r>
            <a:endParaRPr lang="en-US" sz="9600" b="1" dirty="0"/>
          </a:p>
          <a:p>
            <a:pPr marL="0" indent="0" algn="ctr">
              <a:buNone/>
            </a:pPr>
            <a:endParaRPr lang="en-US" sz="9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73421" y="5046881"/>
            <a:ext cx="8229600" cy="74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vi-VN" sz="2800" b="1" dirty="0">
                <a:latin typeface="Arial" charset="0"/>
                <a:ea typeface="Arial" charset="0"/>
                <a:cs typeface="Arial" charset="0"/>
              </a:rPr>
              <a:t>Calculate great – distance between 2 coordinates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over the earth’s surface</a:t>
            </a:r>
            <a:endParaRPr lang="en-US" sz="4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65" y="2676183"/>
            <a:ext cx="2223814" cy="22238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9" name="Pentagon 8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883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863166"/>
            <a:ext cx="8115300" cy="1584434"/>
          </a:xfrm>
        </p:spPr>
        <p:txBody>
          <a:bodyPr/>
          <a:lstStyle/>
          <a:p>
            <a:pPr marL="0" indent="0" algn="ctr">
              <a:buNone/>
            </a:pPr>
            <a:r>
              <a:rPr lang="de-DE" sz="9600" b="1" dirty="0"/>
              <a:t>d = R x c</a:t>
            </a:r>
            <a:endParaRPr lang="en-US" sz="96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7" name="Pentagon 6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10" name="Pentagon 9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7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3627" y="2243056"/>
            <a:ext cx="8115300" cy="1584434"/>
          </a:xfrm>
        </p:spPr>
        <p:txBody>
          <a:bodyPr/>
          <a:lstStyle/>
          <a:p>
            <a:pPr marL="0" indent="0" algn="ctr">
              <a:buNone/>
            </a:pPr>
            <a:r>
              <a:rPr lang="de-DE" sz="9600" b="1" dirty="0"/>
              <a:t>d = R x c</a:t>
            </a:r>
            <a:endParaRPr lang="en-US" sz="9600" b="1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914400" y="3827490"/>
            <a:ext cx="7715250" cy="158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800" b="1" dirty="0">
                <a:latin typeface="Arial" charset="0"/>
                <a:ea typeface="Arial" charset="0"/>
                <a:cs typeface="Arial" charset="0"/>
              </a:rPr>
              <a:t>d : distance between 2 coordinates</a:t>
            </a:r>
          </a:p>
          <a:p>
            <a:pPr marL="0" indent="0">
              <a:buFontTx/>
              <a:buNone/>
            </a:pPr>
            <a:r>
              <a:rPr lang="en-US" sz="2800" b="1" i="1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marL="0" indent="0">
              <a:buFontTx/>
              <a:buNone/>
            </a:pP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11" name="Pentagon 10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24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3627" y="2243056"/>
            <a:ext cx="8115300" cy="1584434"/>
          </a:xfrm>
        </p:spPr>
        <p:txBody>
          <a:bodyPr/>
          <a:lstStyle/>
          <a:p>
            <a:pPr marL="0" indent="0" algn="ctr">
              <a:buNone/>
            </a:pPr>
            <a:r>
              <a:rPr lang="de-DE" sz="9600" b="1" dirty="0"/>
              <a:t>d = R x c</a:t>
            </a:r>
            <a:endParaRPr lang="en-US" sz="9600" b="1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914400" y="3827490"/>
            <a:ext cx="7715250" cy="158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800" b="1" dirty="0">
                <a:latin typeface="Arial" charset="0"/>
                <a:ea typeface="Arial" charset="0"/>
                <a:cs typeface="Arial" charset="0"/>
              </a:rPr>
              <a:t>d : distance between 2 coordinates</a:t>
            </a:r>
          </a:p>
          <a:p>
            <a:pPr marL="0" indent="0">
              <a:buFontTx/>
              <a:buNone/>
            </a:pPr>
            <a:r>
              <a:rPr lang="de-DE" sz="2800" b="1" dirty="0">
                <a:latin typeface="Arial" charset="0"/>
                <a:ea typeface="Arial" charset="0"/>
                <a:cs typeface="Arial" charset="0"/>
              </a:rPr>
              <a:t>R : </a:t>
            </a:r>
            <a:r>
              <a:rPr lang="de-DE" sz="2800" b="1" dirty="0" err="1">
                <a:latin typeface="Arial" charset="0"/>
                <a:ea typeface="Arial" charset="0"/>
                <a:cs typeface="Arial" charset="0"/>
              </a:rPr>
              <a:t>radius</a:t>
            </a:r>
            <a:r>
              <a:rPr lang="de-DE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800" b="1" dirty="0" err="1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800" b="1" dirty="0" err="1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de-DE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800" b="1" dirty="0" err="1">
                <a:latin typeface="Arial" charset="0"/>
                <a:ea typeface="Arial" charset="0"/>
                <a:cs typeface="Arial" charset="0"/>
              </a:rPr>
              <a:t>earth</a:t>
            </a:r>
            <a:r>
              <a:rPr lang="en-US" sz="2800" b="1" i="1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marL="0" indent="0">
              <a:buFontTx/>
              <a:buNone/>
            </a:pP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11" name="Pentagon 10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41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3627" y="2243056"/>
            <a:ext cx="8115300" cy="1584434"/>
          </a:xfrm>
        </p:spPr>
        <p:txBody>
          <a:bodyPr/>
          <a:lstStyle/>
          <a:p>
            <a:pPr marL="0" indent="0" algn="ctr">
              <a:buNone/>
            </a:pPr>
            <a:r>
              <a:rPr lang="de-DE" sz="9600" b="1" dirty="0"/>
              <a:t>d = R x c</a:t>
            </a:r>
            <a:endParaRPr lang="en-US" sz="9600" b="1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914400" y="3827490"/>
            <a:ext cx="7715250" cy="158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800" b="1" dirty="0">
                <a:latin typeface="Arial" charset="0"/>
                <a:ea typeface="Arial" charset="0"/>
                <a:cs typeface="Arial" charset="0"/>
              </a:rPr>
              <a:t>d : distance between 2 coordinates</a:t>
            </a:r>
          </a:p>
          <a:p>
            <a:pPr marL="0" indent="0">
              <a:buFontTx/>
              <a:buNone/>
            </a:pPr>
            <a:r>
              <a:rPr lang="de-DE" sz="2800" b="1" dirty="0">
                <a:latin typeface="Arial" charset="0"/>
                <a:ea typeface="Arial" charset="0"/>
                <a:cs typeface="Arial" charset="0"/>
              </a:rPr>
              <a:t>R : </a:t>
            </a:r>
            <a:r>
              <a:rPr lang="de-DE" sz="2800" b="1" dirty="0" err="1">
                <a:latin typeface="Arial" charset="0"/>
                <a:ea typeface="Arial" charset="0"/>
                <a:cs typeface="Arial" charset="0"/>
              </a:rPr>
              <a:t>radius</a:t>
            </a:r>
            <a:r>
              <a:rPr lang="de-DE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800" b="1" dirty="0" err="1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800" b="1" dirty="0" err="1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de-DE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800" b="1" dirty="0" err="1">
                <a:latin typeface="Arial" charset="0"/>
                <a:ea typeface="Arial" charset="0"/>
                <a:cs typeface="Arial" charset="0"/>
              </a:rPr>
              <a:t>earth</a:t>
            </a:r>
            <a:endParaRPr lang="de-DE" sz="28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800" b="1" i="1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 : the angular distance in radians </a:t>
            </a:r>
            <a:r>
              <a:rPr lang="en-US" sz="2800" b="1" i="1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marL="0" indent="0">
              <a:buFontTx/>
              <a:buNone/>
            </a:pP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11" name="Pentagon 10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08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09958" y="2762730"/>
            <a:ext cx="3206634" cy="1076741"/>
          </a:xfrm>
        </p:spPr>
        <p:txBody>
          <a:bodyPr/>
          <a:lstStyle/>
          <a:p>
            <a:pPr marL="0" indent="0" algn="ctr">
              <a:buNone/>
            </a:pPr>
            <a:r>
              <a:rPr lang="de-DE" sz="8000" b="1" dirty="0"/>
              <a:t>d = R x </a:t>
            </a:r>
            <a:endParaRPr lang="en-US" sz="8000" b="1" dirty="0"/>
          </a:p>
        </p:txBody>
      </p:sp>
      <p:cxnSp>
        <p:nvCxnSpPr>
          <p:cNvPr id="8" name="Straight Arrow Connector 7"/>
          <p:cNvCxnSpPr>
            <a:stCxn id="10" idx="0"/>
          </p:cNvCxnSpPr>
          <p:nvPr/>
        </p:nvCxnSpPr>
        <p:spPr bwMode="auto">
          <a:xfrm flipV="1">
            <a:off x="4656924" y="3773215"/>
            <a:ext cx="1523162" cy="1142998"/>
          </a:xfrm>
          <a:prstGeom prst="straightConnector1">
            <a:avLst/>
          </a:prstGeom>
          <a:solidFill>
            <a:schemeClr val="accent1"/>
          </a:solidFill>
          <a:ln w="635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1775623" y="4916213"/>
            <a:ext cx="5762602" cy="88286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tr-TR" sz="2400" b="1" dirty="0"/>
              <a:t>sin²(</a:t>
            </a:r>
            <a:r>
              <a:rPr lang="el-GR" sz="2400" b="1" dirty="0"/>
              <a:t>Δφ/2) + </a:t>
            </a:r>
            <a:r>
              <a:rPr lang="tr-TR" sz="2400" b="1" dirty="0"/>
              <a:t>cos </a:t>
            </a:r>
            <a:r>
              <a:rPr lang="el-GR" sz="2400" b="1" dirty="0"/>
              <a:t>φ1 ⋅ </a:t>
            </a:r>
            <a:r>
              <a:rPr lang="tr-TR" sz="2400" b="1" dirty="0"/>
              <a:t>cos </a:t>
            </a:r>
            <a:r>
              <a:rPr lang="el-GR" sz="2400" b="1" dirty="0"/>
              <a:t>φ2 ⋅ </a:t>
            </a:r>
            <a:r>
              <a:rPr lang="tr-TR" sz="2400" b="1" dirty="0"/>
              <a:t>sin²(</a:t>
            </a:r>
            <a:r>
              <a:rPr lang="el-GR" sz="2400" b="1" dirty="0"/>
              <a:t>Δλ/2)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16592" y="2875835"/>
            <a:ext cx="1086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8376C"/>
                </a:solidFill>
              </a:rPr>
              <a:t>c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11" name="Pentagon 10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15" name="Pentagon 14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99606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φ</a:t>
            </a:r>
            <a:r>
              <a:rPr lang="en-US" b="1" dirty="0"/>
              <a:t>: latitude</a:t>
            </a:r>
          </a:p>
          <a:p>
            <a:r>
              <a:rPr lang="el-GR" b="1" dirty="0"/>
              <a:t>λ</a:t>
            </a:r>
            <a:r>
              <a:rPr lang="en-US" b="1" dirty="0"/>
              <a:t>: longitude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6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16667 -0.23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-11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7 L -0.27586 0.05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600" y="1546424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Advantages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71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" t="3645" r="3010" b="4155"/>
          <a:stretch/>
        </p:blipFill>
        <p:spPr>
          <a:xfrm>
            <a:off x="1905000" y="2612571"/>
            <a:ext cx="4746171" cy="40930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27" y="4360115"/>
            <a:ext cx="243840" cy="2438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17500"/>
            <a:ext cx="8229600" cy="1100138"/>
          </a:xfrm>
        </p:spPr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19" name="Pentagon 18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22" name="Pentagon 2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14" y="3315086"/>
            <a:ext cx="243840" cy="2438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3" y="4116275"/>
            <a:ext cx="243840" cy="2438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65" y="4265796"/>
            <a:ext cx="243840" cy="2438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75" y="5561196"/>
            <a:ext cx="243840" cy="243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6" y="4238195"/>
            <a:ext cx="243840" cy="2438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947252"/>
            <a:ext cx="243840" cy="2438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602" y="2723218"/>
            <a:ext cx="243840" cy="2438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31" y="4643457"/>
            <a:ext cx="24384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2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" t="3645" r="3010" b="4155"/>
          <a:stretch/>
        </p:blipFill>
        <p:spPr>
          <a:xfrm>
            <a:off x="1905000" y="2612571"/>
            <a:ext cx="4746171" cy="40930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27" y="4360115"/>
            <a:ext cx="243840" cy="2438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17500"/>
            <a:ext cx="8229600" cy="1100138"/>
          </a:xfrm>
        </p:spPr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19" name="Pentagon 18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22" name="Pentagon 2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sp>
        <p:nvSpPr>
          <p:cNvPr id="7" name="Or 6"/>
          <p:cNvSpPr/>
          <p:nvPr/>
        </p:nvSpPr>
        <p:spPr bwMode="auto">
          <a:xfrm>
            <a:off x="2623456" y="2894900"/>
            <a:ext cx="3418111" cy="3418111"/>
          </a:xfrm>
          <a:prstGeom prst="flowChartOr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14" y="3315086"/>
            <a:ext cx="243840" cy="2438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3" y="4116275"/>
            <a:ext cx="243840" cy="2438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65" y="4265796"/>
            <a:ext cx="243840" cy="2438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75" y="5561196"/>
            <a:ext cx="243840" cy="243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6" y="4238195"/>
            <a:ext cx="243840" cy="2438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947252"/>
            <a:ext cx="243840" cy="2438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602" y="2723218"/>
            <a:ext cx="243840" cy="2438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31" y="4643457"/>
            <a:ext cx="24384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" t="3645" r="3010" b="4155"/>
          <a:stretch/>
        </p:blipFill>
        <p:spPr>
          <a:xfrm>
            <a:off x="1905000" y="2612571"/>
            <a:ext cx="4746171" cy="40930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27" y="4360115"/>
            <a:ext cx="243840" cy="2438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17500"/>
            <a:ext cx="8229600" cy="1100138"/>
          </a:xfrm>
        </p:spPr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19" name="Pentagon 18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22" name="Pentagon 2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sp>
        <p:nvSpPr>
          <p:cNvPr id="7" name="Or 6"/>
          <p:cNvSpPr/>
          <p:nvPr/>
        </p:nvSpPr>
        <p:spPr bwMode="auto">
          <a:xfrm>
            <a:off x="2623456" y="2894900"/>
            <a:ext cx="3418111" cy="3418111"/>
          </a:xfrm>
          <a:prstGeom prst="flowChartOr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14" y="3315086"/>
            <a:ext cx="243840" cy="2438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3" y="4116275"/>
            <a:ext cx="243840" cy="2438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65" y="4265796"/>
            <a:ext cx="243840" cy="2438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75" y="5561196"/>
            <a:ext cx="243840" cy="243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6" y="4238195"/>
            <a:ext cx="243840" cy="2438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947252"/>
            <a:ext cx="243840" cy="243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11639" y="4322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 km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602" y="2723218"/>
            <a:ext cx="243840" cy="2438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31" y="4643457"/>
            <a:ext cx="24384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" t="3645" r="3010" b="4155"/>
          <a:stretch/>
        </p:blipFill>
        <p:spPr>
          <a:xfrm>
            <a:off x="1905000" y="2612571"/>
            <a:ext cx="4746171" cy="40930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27" y="4360115"/>
            <a:ext cx="243840" cy="2438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17500"/>
            <a:ext cx="8229600" cy="1100138"/>
          </a:xfrm>
        </p:spPr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19" name="Pentagon 18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22" name="Pentagon 2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sp>
        <p:nvSpPr>
          <p:cNvPr id="7" name="Or 6"/>
          <p:cNvSpPr/>
          <p:nvPr/>
        </p:nvSpPr>
        <p:spPr bwMode="auto">
          <a:xfrm>
            <a:off x="2623456" y="2894900"/>
            <a:ext cx="3418111" cy="3418111"/>
          </a:xfrm>
          <a:prstGeom prst="flowChartOr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14" y="3315086"/>
            <a:ext cx="243840" cy="2438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3" y="4116275"/>
            <a:ext cx="243840" cy="2438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65" y="4265796"/>
            <a:ext cx="243840" cy="2438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75" y="5561196"/>
            <a:ext cx="243840" cy="243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6" y="4238195"/>
            <a:ext cx="243840" cy="2438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947252"/>
            <a:ext cx="243840" cy="243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11639" y="4322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 km</a:t>
            </a:r>
          </a:p>
        </p:txBody>
      </p:sp>
    </p:spTree>
    <p:extLst>
      <p:ext uri="{BB962C8B-B14F-4D97-AF65-F5344CB8AC3E}">
        <p14:creationId xmlns:p14="http://schemas.microsoft.com/office/powerpoint/2010/main" val="1916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17500"/>
            <a:ext cx="8229600" cy="1100138"/>
          </a:xfrm>
        </p:spPr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015033" y="1568515"/>
            <a:ext cx="2342554" cy="937021"/>
            <a:chOff x="2678" y="1563489"/>
            <a:chExt cx="2342554" cy="937021"/>
          </a:xfrm>
        </p:grpSpPr>
        <p:sp>
          <p:nvSpPr>
            <p:cNvPr id="19" name="Pentagon 18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Route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22" name="Pentagon 2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25" name="Pentagon 24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02" y="2656413"/>
            <a:ext cx="5140585" cy="39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4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17500"/>
            <a:ext cx="8229600" cy="1100138"/>
          </a:xfrm>
        </p:spPr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015033" y="1568515"/>
            <a:ext cx="2342554" cy="937021"/>
            <a:chOff x="2678" y="1563489"/>
            <a:chExt cx="2342554" cy="937021"/>
          </a:xfrm>
        </p:grpSpPr>
        <p:sp>
          <p:nvSpPr>
            <p:cNvPr id="19" name="Pentagon 18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dirty="0"/>
                <a:t>Route</a:t>
              </a:r>
              <a:endParaRPr lang="en-US" sz="20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22" name="Pentagon 2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25" name="Pentagon 24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02" y="2656413"/>
            <a:ext cx="5140585" cy="390303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>
            <a:off x="2604812" y="4038601"/>
            <a:ext cx="979715" cy="794657"/>
          </a:xfrm>
          <a:prstGeom prst="ellipse">
            <a:avLst/>
          </a:prstGeom>
          <a:noFill/>
          <a:ln w="5715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98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015033" y="1568515"/>
            <a:ext cx="2342554" cy="937021"/>
            <a:chOff x="2678" y="1563489"/>
            <a:chExt cx="2342554" cy="937021"/>
          </a:xfrm>
        </p:grpSpPr>
        <p:sp>
          <p:nvSpPr>
            <p:cNvPr id="15" name="Pentagon 14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dirty="0"/>
                <a:t>Route</a:t>
              </a:r>
              <a:endParaRPr lang="en-US" sz="2000" kern="1200" dirty="0"/>
            </a:p>
          </p:txBody>
        </p:sp>
      </p:grpSp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27267B-5675-4CB7-9D78-5F9F2B6BA8C8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pic>
        <p:nvPicPr>
          <p:cNvPr id="14438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62250"/>
            <a:ext cx="2611261" cy="261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45" y="2762250"/>
            <a:ext cx="3702755" cy="277706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3443110" y="3815644"/>
            <a:ext cx="2743200" cy="335139"/>
          </a:xfrm>
          <a:prstGeom prst="straightConnector1">
            <a:avLst/>
          </a:prstGeom>
          <a:solidFill>
            <a:schemeClr val="accent1"/>
          </a:solidFill>
          <a:ln w="508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 rot="21195345">
            <a:off x="3761435" y="3576132"/>
            <a:ext cx="210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send request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9" name="Pentagon 8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32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015033" y="1568515"/>
            <a:ext cx="2342554" cy="937021"/>
            <a:chOff x="2678" y="1563489"/>
            <a:chExt cx="2342554" cy="937021"/>
          </a:xfrm>
        </p:grpSpPr>
        <p:sp>
          <p:nvSpPr>
            <p:cNvPr id="15" name="Pentagon 14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dirty="0"/>
                <a:t>Route</a:t>
              </a:r>
              <a:endParaRPr lang="en-US" sz="2000" kern="1200" dirty="0"/>
            </a:p>
          </p:txBody>
        </p:sp>
      </p:grpSp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27267B-5675-4CB7-9D78-5F9F2B6BA8C8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pic>
        <p:nvPicPr>
          <p:cNvPr id="14438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62250"/>
            <a:ext cx="2611261" cy="261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45" y="2762250"/>
            <a:ext cx="3702755" cy="277706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3443110" y="3815644"/>
            <a:ext cx="2743200" cy="335139"/>
          </a:xfrm>
          <a:prstGeom prst="straightConnector1">
            <a:avLst/>
          </a:prstGeom>
          <a:solidFill>
            <a:schemeClr val="accent1"/>
          </a:solidFill>
          <a:ln w="508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 rot="21195345">
            <a:off x="3761435" y="3576132"/>
            <a:ext cx="210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send request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9" name="Pentagon 8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12" name="Pentagon 1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 rot="21195345">
            <a:off x="4149695" y="4328046"/>
            <a:ext cx="210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3443110" y="4091516"/>
            <a:ext cx="2743200" cy="347134"/>
          </a:xfrm>
          <a:prstGeom prst="straightConnector1">
            <a:avLst/>
          </a:prstGeom>
          <a:solidFill>
            <a:schemeClr val="accent1"/>
          </a:solidFill>
          <a:ln w="508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314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17500"/>
            <a:ext cx="8229600" cy="1100138"/>
          </a:xfrm>
        </p:spPr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015033" y="1568515"/>
            <a:ext cx="2342554" cy="937021"/>
            <a:chOff x="2678" y="1563489"/>
            <a:chExt cx="2342554" cy="937021"/>
          </a:xfrm>
        </p:grpSpPr>
        <p:sp>
          <p:nvSpPr>
            <p:cNvPr id="19" name="Pentagon 18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lvl="0" algn="ctr" defTabSz="22225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/>
                <a:t>Filter by Route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860415" y="1557358"/>
            <a:ext cx="2342554" cy="937021"/>
            <a:chOff x="2678" y="1563489"/>
            <a:chExt cx="2342554" cy="937021"/>
          </a:xfrm>
        </p:grpSpPr>
        <p:sp>
          <p:nvSpPr>
            <p:cNvPr id="22" name="Pentagon 21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</a:t>
              </a:r>
              <a:r>
                <a:rPr lang="en-US" sz="2000" kern="1200" dirty="0" err="1"/>
                <a:t>Haversine</a:t>
              </a:r>
              <a:endParaRPr lang="en-US" sz="20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2116" y="1557359"/>
            <a:ext cx="2342554" cy="937021"/>
            <a:chOff x="2678" y="1563489"/>
            <a:chExt cx="2342554" cy="937021"/>
          </a:xfrm>
        </p:grpSpPr>
        <p:sp>
          <p:nvSpPr>
            <p:cNvPr id="25" name="Pentagon 24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Filter by District nearby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43" y="4116275"/>
            <a:ext cx="243840" cy="2438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65" y="4265796"/>
            <a:ext cx="243840" cy="2438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911639" y="4322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 km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12" y="2634099"/>
            <a:ext cx="5349875" cy="40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7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6453"/>
            <a:ext cx="1662764" cy="166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16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600" y="1546424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Advantages</a:t>
              </a:r>
              <a:endParaRPr lang="en-US" sz="2000" kern="1200" dirty="0"/>
            </a:p>
          </p:txBody>
        </p:sp>
      </p:grpSp>
      <p:sp>
        <p:nvSpPr>
          <p:cNvPr id="10" name="Shape 1996"/>
          <p:cNvSpPr txBox="1"/>
          <p:nvPr/>
        </p:nvSpPr>
        <p:spPr>
          <a:xfrm>
            <a:off x="457200" y="2612231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✓</a:t>
            </a:r>
            <a:r>
              <a:rPr lang="en" sz="2800" b="1" dirty="0">
                <a:solidFill>
                  <a:srgbClr val="00D900"/>
                </a:solidFill>
              </a:rPr>
              <a:t> </a:t>
            </a:r>
            <a:r>
              <a:rPr lang="en-US" sz="2800" dirty="0"/>
              <a:t>Returns results quickly.</a:t>
            </a:r>
            <a:endParaRPr lang="en" sz="3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2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220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6453"/>
            <a:ext cx="1662764" cy="166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08" y="3854792"/>
            <a:ext cx="2060057" cy="206005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2"/>
            <a:endCxn id="6" idx="1"/>
          </p:cNvCxnSpPr>
          <p:nvPr/>
        </p:nvCxnSpPr>
        <p:spPr bwMode="auto">
          <a:xfrm>
            <a:off x="1288582" y="3359217"/>
            <a:ext cx="962526" cy="1525604"/>
          </a:xfrm>
          <a:prstGeom prst="straightConnector1">
            <a:avLst/>
          </a:prstGeom>
          <a:solidFill>
            <a:schemeClr val="accent1"/>
          </a:solidFill>
          <a:ln w="34925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035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Nearby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6453"/>
            <a:ext cx="1662764" cy="166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08" y="3854792"/>
            <a:ext cx="2060057" cy="206005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2"/>
            <a:endCxn id="6" idx="1"/>
          </p:cNvCxnSpPr>
          <p:nvPr/>
        </p:nvCxnSpPr>
        <p:spPr bwMode="auto">
          <a:xfrm>
            <a:off x="1288582" y="3359217"/>
            <a:ext cx="962526" cy="1525604"/>
          </a:xfrm>
          <a:prstGeom prst="straightConnector1">
            <a:avLst/>
          </a:prstGeom>
          <a:solidFill>
            <a:schemeClr val="accent1"/>
          </a:solidFill>
          <a:ln w="34925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70" y="1819049"/>
            <a:ext cx="2290211" cy="407148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6" idx="3"/>
            <a:endCxn id="9" idx="1"/>
          </p:cNvCxnSpPr>
          <p:nvPr/>
        </p:nvCxnSpPr>
        <p:spPr bwMode="auto">
          <a:xfrm flipV="1">
            <a:off x="4311165" y="3854792"/>
            <a:ext cx="1785905" cy="1030029"/>
          </a:xfrm>
          <a:prstGeom prst="straightConnector1">
            <a:avLst/>
          </a:prstGeom>
          <a:solidFill>
            <a:schemeClr val="accent1"/>
          </a:solidFill>
          <a:ln w="34925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8338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9"/>
            <a:ext cx="6858000" cy="1209072"/>
          </a:xfrm>
        </p:spPr>
        <p:txBody>
          <a:bodyPr/>
          <a:lstStyle/>
          <a:p>
            <a:pPr eaLnBrk="1" hangingPunct="1">
              <a:defRPr/>
            </a:pPr>
            <a:r>
              <a:rPr lang="en-US" sz="80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5200" y="6550025"/>
            <a:ext cx="558800" cy="30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604146-1C1D-4874-875A-54D7D4C2E7CB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408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Place Suggesting Intelligent Bot</a:t>
            </a:r>
          </a:p>
        </p:txBody>
      </p:sp>
      <p:sp>
        <p:nvSpPr>
          <p:cNvPr id="9" name="Shape 1123"/>
          <p:cNvSpPr txBox="1"/>
          <p:nvPr/>
        </p:nvSpPr>
        <p:spPr>
          <a:xfrm>
            <a:off x="781650" y="2598775"/>
            <a:ext cx="4380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Scenario:</a:t>
            </a:r>
          </a:p>
        </p:txBody>
      </p:sp>
      <p:sp>
        <p:nvSpPr>
          <p:cNvPr id="11" name="Shape 1122"/>
          <p:cNvSpPr txBox="1"/>
          <p:nvPr/>
        </p:nvSpPr>
        <p:spPr>
          <a:xfrm>
            <a:off x="870150" y="3270175"/>
            <a:ext cx="7969199" cy="9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Lan is a facebook user. Lan ask </a:t>
            </a:r>
            <a:r>
              <a:rPr lang="en" sz="2400" b="1" dirty="0"/>
              <a:t>Ở đâu ngon? </a:t>
            </a:r>
            <a:r>
              <a:rPr lang="en" sz="2400" dirty="0"/>
              <a:t>“</a:t>
            </a:r>
            <a:r>
              <a:rPr lang="en" sz="2400" b="1" dirty="0"/>
              <a:t>Tìm bún bò</a:t>
            </a:r>
            <a:r>
              <a:rPr lang="en" sz="2400" dirty="0"/>
              <a:t>” and use nearby function of system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5378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8"/>
            <a:ext cx="6858000" cy="440848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80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Manage Log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5200" y="6550025"/>
            <a:ext cx="5588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E699EA69-570D-4BC0-8319-4AB69FFCD478}" type="slidenum">
              <a:rPr lang="en-US" altLang="en-US">
                <a:latin typeface="Calibri" panose="020F0502020204030204" pitchFamily="34" charset="0"/>
              </a:rPr>
              <a:pPr eaLnBrk="1" hangingPunct="1"/>
              <a:t>223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Place Suggestion Intelligent Bot</a:t>
            </a:r>
          </a:p>
        </p:txBody>
      </p:sp>
    </p:spTree>
    <p:extLst>
      <p:ext uri="{BB962C8B-B14F-4D97-AF65-F5344CB8AC3E}">
        <p14:creationId xmlns:p14="http://schemas.microsoft.com/office/powerpoint/2010/main" val="14834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  <p:sp>
        <p:nvSpPr>
          <p:cNvPr id="5" name="Shape 1122"/>
          <p:cNvSpPr txBox="1"/>
          <p:nvPr/>
        </p:nvSpPr>
        <p:spPr>
          <a:xfrm>
            <a:off x="870150" y="3270175"/>
            <a:ext cx="7969199" cy="9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Our system provide service for Company A.</a:t>
            </a:r>
            <a:endParaRPr lang="en" sz="2400" b="1" dirty="0"/>
          </a:p>
        </p:txBody>
      </p:sp>
      <p:sp>
        <p:nvSpPr>
          <p:cNvPr id="6" name="Shape 1123"/>
          <p:cNvSpPr txBox="1"/>
          <p:nvPr/>
        </p:nvSpPr>
        <p:spPr>
          <a:xfrm>
            <a:off x="781650" y="2598775"/>
            <a:ext cx="4380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Scenario:</a:t>
            </a:r>
          </a:p>
        </p:txBody>
      </p:sp>
    </p:spTree>
    <p:extLst>
      <p:ext uri="{BB962C8B-B14F-4D97-AF65-F5344CB8AC3E}">
        <p14:creationId xmlns:p14="http://schemas.microsoft.com/office/powerpoint/2010/main" val="127905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16F02-3FBD-445B-9F68-B596C3148618}" type="slidenum">
              <a:rPr lang="en-US"/>
              <a:pPr>
                <a:defRPr/>
              </a:pPr>
              <a:t>225</a:t>
            </a:fld>
            <a:endParaRPr lang="en-US" dirty="0"/>
          </a:p>
        </p:txBody>
      </p:sp>
      <p:pic>
        <p:nvPicPr>
          <p:cNvPr id="15565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2" y="2976194"/>
            <a:ext cx="1822136" cy="182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04186" y="3564353"/>
            <a:ext cx="333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Our Service</a:t>
            </a:r>
          </a:p>
        </p:txBody>
      </p:sp>
    </p:spTree>
    <p:extLst>
      <p:ext uri="{BB962C8B-B14F-4D97-AF65-F5344CB8AC3E}">
        <p14:creationId xmlns:p14="http://schemas.microsoft.com/office/powerpoint/2010/main" val="4219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16" y="2049991"/>
            <a:ext cx="7508383" cy="3526150"/>
          </a:xfrm>
          <a:prstGeom prst="rect">
            <a:avLst/>
          </a:prstGeom>
        </p:spPr>
      </p:pic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16F02-3FBD-445B-9F68-B596C3148618}" type="slidenum">
              <a:rPr lang="en-US"/>
              <a:pPr>
                <a:defRPr/>
              </a:pPr>
              <a:t>226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46726" y="204999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Our Service</a:t>
            </a:r>
          </a:p>
        </p:txBody>
      </p:sp>
      <p:sp>
        <p:nvSpPr>
          <p:cNvPr id="21" name="Rectangle 20"/>
          <p:cNvSpPr/>
          <p:nvPr/>
        </p:nvSpPr>
        <p:spPr bwMode="auto">
          <a:xfrm rot="21095435">
            <a:off x="7394271" y="4417256"/>
            <a:ext cx="671874" cy="548466"/>
          </a:xfrm>
          <a:prstGeom prst="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0600">
            <a:off x="7377327" y="4400068"/>
            <a:ext cx="705764" cy="582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2"/>
          <p:cNvCxnSpPr>
            <a:stCxn id="11" idx="2"/>
          </p:cNvCxnSpPr>
          <p:nvPr/>
        </p:nvCxnSpPr>
        <p:spPr bwMode="auto">
          <a:xfrm flipH="1">
            <a:off x="7830355" y="2419323"/>
            <a:ext cx="256317" cy="2049646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5649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16" y="2049991"/>
            <a:ext cx="7508383" cy="3526150"/>
          </a:xfrm>
          <a:prstGeom prst="rect">
            <a:avLst/>
          </a:prstGeom>
        </p:spPr>
      </p:pic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16F02-3FBD-445B-9F68-B596C3148618}" type="slidenum">
              <a:rPr lang="en-US"/>
              <a:pPr>
                <a:defRPr/>
              </a:pPr>
              <a:t>227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7" y="1630097"/>
            <a:ext cx="3245476" cy="4365938"/>
          </a:xfrm>
          <a:prstGeom prst="rect">
            <a:avLst/>
          </a:prstGeom>
        </p:spPr>
      </p:pic>
      <p:sp>
        <p:nvSpPr>
          <p:cNvPr id="10" name="Rounded Rectangle 1"/>
          <p:cNvSpPr/>
          <p:nvPr/>
        </p:nvSpPr>
        <p:spPr bwMode="auto">
          <a:xfrm>
            <a:off x="2019032" y="5362588"/>
            <a:ext cx="1837073" cy="126689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Company A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6726" y="204999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Our Service</a:t>
            </a:r>
          </a:p>
        </p:txBody>
      </p:sp>
      <p:sp>
        <p:nvSpPr>
          <p:cNvPr id="21" name="Rectangle 20"/>
          <p:cNvSpPr/>
          <p:nvPr/>
        </p:nvSpPr>
        <p:spPr bwMode="auto">
          <a:xfrm rot="21095435">
            <a:off x="7394271" y="4417256"/>
            <a:ext cx="671874" cy="548466"/>
          </a:xfrm>
          <a:prstGeom prst="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0600">
            <a:off x="7377327" y="4400068"/>
            <a:ext cx="705764" cy="582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2"/>
          <p:cNvCxnSpPr>
            <a:stCxn id="11" idx="2"/>
          </p:cNvCxnSpPr>
          <p:nvPr/>
        </p:nvCxnSpPr>
        <p:spPr bwMode="auto">
          <a:xfrm flipH="1">
            <a:off x="7830355" y="2419323"/>
            <a:ext cx="256317" cy="2049646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24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1EFA69-13B7-4675-BB20-DEF81E3152B0}" type="slidenum">
              <a:rPr lang="en-US"/>
              <a:pPr>
                <a:defRPr/>
              </a:pPr>
              <a:t>228</a:t>
            </a:fld>
            <a:endParaRPr lang="en-US" dirty="0"/>
          </a:p>
        </p:txBody>
      </p:sp>
      <p:sp>
        <p:nvSpPr>
          <p:cNvPr id="12" name="Rounded Rectangle 1"/>
          <p:cNvSpPr/>
          <p:nvPr/>
        </p:nvSpPr>
        <p:spPr bwMode="auto">
          <a:xfrm>
            <a:off x="280385" y="4482208"/>
            <a:ext cx="1837073" cy="126689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Company A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" y="1712448"/>
            <a:ext cx="2556680" cy="2556680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 bwMode="auto">
          <a:xfrm>
            <a:off x="2606676" y="2704563"/>
            <a:ext cx="947893" cy="110758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1EFA69-13B7-4675-BB20-DEF81E3152B0}" type="slidenum">
              <a:rPr lang="en-US"/>
              <a:pPr>
                <a:defRPr/>
              </a:pPr>
              <a:t>229</a:t>
            </a:fld>
            <a:endParaRPr lang="en-US" dirty="0"/>
          </a:p>
        </p:txBody>
      </p:sp>
      <p:sp>
        <p:nvSpPr>
          <p:cNvPr id="12" name="Rounded Rectangle 1"/>
          <p:cNvSpPr/>
          <p:nvPr/>
        </p:nvSpPr>
        <p:spPr bwMode="auto">
          <a:xfrm>
            <a:off x="280385" y="4482208"/>
            <a:ext cx="1837073" cy="126689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Company A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" y="1712448"/>
            <a:ext cx="2556680" cy="2556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25" y="1349953"/>
            <a:ext cx="3281669" cy="3281669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 bwMode="auto">
          <a:xfrm>
            <a:off x="2606676" y="2704563"/>
            <a:ext cx="947893" cy="110758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1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523" y="1417638"/>
            <a:ext cx="929977" cy="93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18231" y="2377373"/>
            <a:ext cx="171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Service</a:t>
            </a:r>
          </a:p>
        </p:txBody>
      </p:sp>
      <p:cxnSp>
        <p:nvCxnSpPr>
          <p:cNvPr id="3" name="Straight Arrow Connector 2"/>
          <p:cNvCxnSpPr>
            <a:stCxn id="18" idx="1"/>
          </p:cNvCxnSpPr>
          <p:nvPr/>
        </p:nvCxnSpPr>
        <p:spPr bwMode="auto">
          <a:xfrm flipH="1">
            <a:off x="5335702" y="1882758"/>
            <a:ext cx="2306821" cy="808484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6953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600" y="1546424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Advantages</a:t>
              </a:r>
              <a:endParaRPr lang="en-US" sz="2000" kern="1200" dirty="0"/>
            </a:p>
          </p:txBody>
        </p:sp>
      </p:grpSp>
      <p:sp>
        <p:nvSpPr>
          <p:cNvPr id="10" name="Shape 1996"/>
          <p:cNvSpPr txBox="1"/>
          <p:nvPr/>
        </p:nvSpPr>
        <p:spPr>
          <a:xfrm>
            <a:off x="457200" y="2612231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000" b="1" dirty="0">
                <a:solidFill>
                  <a:srgbClr val="00D900"/>
                </a:solidFill>
              </a:rPr>
              <a:t>✓</a:t>
            </a:r>
            <a:r>
              <a:rPr lang="en" sz="2800" b="1" dirty="0">
                <a:solidFill>
                  <a:srgbClr val="00D900"/>
                </a:solidFill>
              </a:rPr>
              <a:t> </a:t>
            </a:r>
            <a:r>
              <a:rPr lang="en-US" sz="2800" dirty="0"/>
              <a:t>Returns results quickly.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1" name="Shape 1996"/>
          <p:cNvSpPr txBox="1"/>
          <p:nvPr/>
        </p:nvSpPr>
        <p:spPr>
          <a:xfrm>
            <a:off x="457200" y="3123116"/>
            <a:ext cx="7916700" cy="1109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rgbClr val="00D900"/>
                </a:solidFill>
              </a:rPr>
              <a:t>✓ </a:t>
            </a:r>
            <a:r>
              <a:rPr lang="en-US" sz="2800" dirty="0">
                <a:solidFill>
                  <a:srgbClr val="000000"/>
                </a:solidFill>
              </a:rPr>
              <a:t>Diversity of information sources</a:t>
            </a:r>
            <a:r>
              <a:rPr lang="en-US" sz="2800" dirty="0"/>
              <a:t>.</a:t>
            </a:r>
            <a:endParaRPr lang="en"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1EFA69-13B7-4675-BB20-DEF81E3152B0}" type="slidenum">
              <a:rPr lang="en-US"/>
              <a:pPr>
                <a:defRPr/>
              </a:pPr>
              <a:t>230</a:t>
            </a:fld>
            <a:endParaRPr lang="en-US" dirty="0"/>
          </a:p>
        </p:txBody>
      </p:sp>
      <p:sp>
        <p:nvSpPr>
          <p:cNvPr id="12" name="Rounded Rectangle 1"/>
          <p:cNvSpPr/>
          <p:nvPr/>
        </p:nvSpPr>
        <p:spPr bwMode="auto">
          <a:xfrm>
            <a:off x="280385" y="4482208"/>
            <a:ext cx="1837073" cy="126689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Company A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" y="1712448"/>
            <a:ext cx="2556680" cy="2556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25" y="1349953"/>
            <a:ext cx="3281669" cy="3281669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 bwMode="auto">
          <a:xfrm>
            <a:off x="2606676" y="2704563"/>
            <a:ext cx="947893" cy="110758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Arrow: Bent 7"/>
          <p:cNvSpPr/>
          <p:nvPr/>
        </p:nvSpPr>
        <p:spPr bwMode="auto">
          <a:xfrm rot="5400000">
            <a:off x="6420647" y="3020985"/>
            <a:ext cx="1442793" cy="1479652"/>
          </a:xfrm>
          <a:prstGeom prst="bentArrow">
            <a:avLst/>
          </a:prstGeom>
          <a:solidFill>
            <a:schemeClr val="accent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523" y="1417638"/>
            <a:ext cx="929977" cy="93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>
            <a:endCxn id="18" idx="1"/>
          </p:cNvCxnSpPr>
          <p:nvPr/>
        </p:nvCxnSpPr>
        <p:spPr bwMode="auto">
          <a:xfrm flipV="1">
            <a:off x="5267459" y="1882758"/>
            <a:ext cx="2375064" cy="98923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18231" y="2377373"/>
            <a:ext cx="171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Service</a:t>
            </a:r>
          </a:p>
        </p:txBody>
      </p:sp>
    </p:spTree>
    <p:extLst>
      <p:ext uri="{BB962C8B-B14F-4D97-AF65-F5344CB8AC3E}">
        <p14:creationId xmlns:p14="http://schemas.microsoft.com/office/powerpoint/2010/main" val="38419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1EFA69-13B7-4675-BB20-DEF81E3152B0}" type="slidenum">
              <a:rPr lang="en-US"/>
              <a:pPr>
                <a:defRPr/>
              </a:pPr>
              <a:t>231</a:t>
            </a:fld>
            <a:endParaRPr lang="en-US" dirty="0"/>
          </a:p>
        </p:txBody>
      </p:sp>
      <p:pic>
        <p:nvPicPr>
          <p:cNvPr id="15668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4631622"/>
            <a:ext cx="2847975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"/>
          <p:cNvSpPr/>
          <p:nvPr/>
        </p:nvSpPr>
        <p:spPr bwMode="auto">
          <a:xfrm>
            <a:off x="280385" y="4482208"/>
            <a:ext cx="1837073" cy="126689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Company A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" y="1712448"/>
            <a:ext cx="2556680" cy="2556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25" y="1349953"/>
            <a:ext cx="3281669" cy="3281669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 bwMode="auto">
          <a:xfrm>
            <a:off x="2606676" y="2704563"/>
            <a:ext cx="947893" cy="110758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Arrow: Bent 7"/>
          <p:cNvSpPr/>
          <p:nvPr/>
        </p:nvSpPr>
        <p:spPr bwMode="auto">
          <a:xfrm rot="5400000">
            <a:off x="6420647" y="3020985"/>
            <a:ext cx="1442793" cy="1479652"/>
          </a:xfrm>
          <a:prstGeom prst="bentArrow">
            <a:avLst/>
          </a:prstGeom>
          <a:solidFill>
            <a:schemeClr val="accent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523" y="1417638"/>
            <a:ext cx="929977" cy="93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>
            <a:endCxn id="18" idx="1"/>
          </p:cNvCxnSpPr>
          <p:nvPr/>
        </p:nvCxnSpPr>
        <p:spPr bwMode="auto">
          <a:xfrm flipV="1">
            <a:off x="5267459" y="1882758"/>
            <a:ext cx="2375064" cy="98923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18231" y="2377373"/>
            <a:ext cx="171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Service</a:t>
            </a:r>
          </a:p>
        </p:txBody>
      </p:sp>
    </p:spTree>
    <p:extLst>
      <p:ext uri="{BB962C8B-B14F-4D97-AF65-F5344CB8AC3E}">
        <p14:creationId xmlns:p14="http://schemas.microsoft.com/office/powerpoint/2010/main" val="28303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744872-E334-48EE-9655-EBE2821522E1}" type="slidenum">
              <a:rPr lang="en-US"/>
              <a:pPr>
                <a:defRPr/>
              </a:pPr>
              <a:t>232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26" y="1522400"/>
            <a:ext cx="6935273" cy="491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7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99" y="1627810"/>
            <a:ext cx="6056333" cy="4077531"/>
          </a:xfrm>
          <a:prstGeom prst="rect">
            <a:avLst/>
          </a:prstGeom>
        </p:spPr>
      </p:pic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744872-E334-48EE-9655-EBE2821522E1}" type="slidenum">
              <a:rPr lang="en-US"/>
              <a:pPr>
                <a:defRPr/>
              </a:pPr>
              <a:t>233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76" y="3960094"/>
            <a:ext cx="3217053" cy="2305637"/>
          </a:xfrm>
          <a:prstGeom prst="rect">
            <a:avLst/>
          </a:prstGeom>
        </p:spPr>
      </p:pic>
      <p:sp>
        <p:nvSpPr>
          <p:cNvPr id="6" name="Arrow: Bent 5"/>
          <p:cNvSpPr/>
          <p:nvPr/>
        </p:nvSpPr>
        <p:spPr bwMode="auto">
          <a:xfrm flipH="1">
            <a:off x="3142444" y="4739424"/>
            <a:ext cx="1159098" cy="373487"/>
          </a:xfrm>
          <a:prstGeom prst="bentArrow">
            <a:avLst/>
          </a:prstGeom>
          <a:solidFill>
            <a:schemeClr val="accent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9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744872-E334-48EE-9655-EBE2821522E1}" type="slidenum">
              <a:rPr lang="en-US"/>
              <a:pPr>
                <a:defRPr/>
              </a:pPr>
              <a:t>234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24" y="1580084"/>
            <a:ext cx="6209524" cy="4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1" y="1950024"/>
            <a:ext cx="6038723" cy="4167441"/>
          </a:xfrm>
          <a:prstGeom prst="rect">
            <a:avLst/>
          </a:prstGeom>
        </p:spPr>
      </p:pic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744872-E334-48EE-9655-EBE2821522E1}" type="slidenum">
              <a:rPr lang="en-US"/>
              <a:pPr>
                <a:defRPr/>
              </a:pPr>
              <a:t>235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38" y="4032526"/>
            <a:ext cx="3104762" cy="2209524"/>
          </a:xfrm>
          <a:prstGeom prst="rect">
            <a:avLst/>
          </a:prstGeom>
        </p:spPr>
      </p:pic>
      <p:sp>
        <p:nvSpPr>
          <p:cNvPr id="5" name="Arrow: Bent 4"/>
          <p:cNvSpPr/>
          <p:nvPr/>
        </p:nvSpPr>
        <p:spPr bwMode="auto">
          <a:xfrm>
            <a:off x="3878628" y="4032526"/>
            <a:ext cx="1589110" cy="861767"/>
          </a:xfrm>
          <a:prstGeom prst="bentArrow">
            <a:avLst/>
          </a:prstGeom>
          <a:solidFill>
            <a:schemeClr val="accent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2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Scenario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744872-E334-48EE-9655-EBE2821522E1}" type="slidenum">
              <a:rPr lang="en-US"/>
              <a:pPr>
                <a:defRPr/>
              </a:pPr>
              <a:t>236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429" y="3258355"/>
            <a:ext cx="837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can company A resolve this problem to meet their customer need?</a:t>
            </a:r>
          </a:p>
        </p:txBody>
      </p:sp>
    </p:spTree>
    <p:extLst>
      <p:ext uri="{BB962C8B-B14F-4D97-AF65-F5344CB8AC3E}">
        <p14:creationId xmlns:p14="http://schemas.microsoft.com/office/powerpoint/2010/main" val="51594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Solution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744872-E334-48EE-9655-EBE2821522E1}" type="slidenum">
              <a:rPr lang="en-US"/>
              <a:pPr>
                <a:defRPr/>
              </a:pPr>
              <a:t>237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29556" y="3209493"/>
            <a:ext cx="6593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 help company A resolve the problem. </a:t>
            </a:r>
          </a:p>
          <a:p>
            <a:pPr algn="ctr"/>
            <a:r>
              <a:rPr lang="en-US" sz="2800" dirty="0"/>
              <a:t>We create 2 main feature</a:t>
            </a:r>
          </a:p>
        </p:txBody>
      </p:sp>
    </p:spTree>
    <p:extLst>
      <p:ext uri="{BB962C8B-B14F-4D97-AF65-F5344CB8AC3E}">
        <p14:creationId xmlns:p14="http://schemas.microsoft.com/office/powerpoint/2010/main" val="23621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Solution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744872-E334-48EE-9655-EBE2821522E1}" type="slidenum">
              <a:rPr lang="en-US"/>
              <a:pPr>
                <a:defRPr/>
              </a:pPr>
              <a:t>238</a:t>
            </a:fld>
            <a:endParaRPr lang="en-US" dirty="0"/>
          </a:p>
        </p:txBody>
      </p:sp>
      <p:pic>
        <p:nvPicPr>
          <p:cNvPr id="9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043" y="2538928"/>
            <a:ext cx="1306512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7"/>
          <p:cNvSpPr txBox="1">
            <a:spLocks noChangeArrowheads="1"/>
          </p:cNvSpPr>
          <p:nvPr/>
        </p:nvSpPr>
        <p:spPr bwMode="auto">
          <a:xfrm>
            <a:off x="5675414" y="3752333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pic>
        <p:nvPicPr>
          <p:cNvPr id="11" name="Picture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2511" y="2538928"/>
            <a:ext cx="1104900" cy="110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830871" y="3752333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5" name="Straight Arrow Connector 4"/>
          <p:cNvCxnSpPr>
            <a:endCxn id="9" idx="1"/>
          </p:cNvCxnSpPr>
          <p:nvPr/>
        </p:nvCxnSpPr>
        <p:spPr bwMode="auto">
          <a:xfrm>
            <a:off x="2356834" y="3192184"/>
            <a:ext cx="3180209" cy="1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181933" y="281042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 write</a:t>
            </a:r>
          </a:p>
        </p:txBody>
      </p:sp>
    </p:spTree>
    <p:extLst>
      <p:ext uri="{BB962C8B-B14F-4D97-AF65-F5344CB8AC3E}">
        <p14:creationId xmlns:p14="http://schemas.microsoft.com/office/powerpoint/2010/main" val="8559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Solution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7F4221-B077-4486-A1E8-0F63F904CE1F}" type="slidenum">
              <a:rPr lang="en-US" smtClean="0"/>
              <a:pPr>
                <a:defRPr/>
              </a:pPr>
              <a:t>239</a:t>
            </a:fld>
            <a:endParaRPr lang="en-US" dirty="0"/>
          </a:p>
        </p:txBody>
      </p:sp>
      <p:pic>
        <p:nvPicPr>
          <p:cNvPr id="16384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57200" y="2109788"/>
            <a:ext cx="150336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7"/>
          <p:cNvSpPr txBox="1">
            <a:spLocks noChangeArrowheads="1"/>
          </p:cNvSpPr>
          <p:nvPr/>
        </p:nvSpPr>
        <p:spPr bwMode="auto">
          <a:xfrm>
            <a:off x="652384" y="3429833"/>
            <a:ext cx="1308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Admin</a:t>
            </a:r>
          </a:p>
        </p:txBody>
      </p:sp>
    </p:spTree>
    <p:extLst>
      <p:ext uri="{BB962C8B-B14F-4D97-AF65-F5344CB8AC3E}">
        <p14:creationId xmlns:p14="http://schemas.microsoft.com/office/powerpoint/2010/main" val="5672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600" y="1546424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Disadvantages</a:t>
              </a:r>
              <a:endParaRPr lang="en-US" sz="2000" kern="1200" dirty="0"/>
            </a:p>
          </p:txBody>
        </p:sp>
      </p:grpSp>
      <p:sp>
        <p:nvSpPr>
          <p:cNvPr id="10" name="Shape 2011"/>
          <p:cNvSpPr txBox="1"/>
          <p:nvPr/>
        </p:nvSpPr>
        <p:spPr>
          <a:xfrm>
            <a:off x="457199" y="2665395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-US" sz="2800" dirty="0"/>
              <a:t>Difficult to find exactly keywords</a:t>
            </a:r>
          </a:p>
        </p:txBody>
      </p:sp>
    </p:spTree>
    <p:extLst>
      <p:ext uri="{BB962C8B-B14F-4D97-AF65-F5344CB8AC3E}">
        <p14:creationId xmlns:p14="http://schemas.microsoft.com/office/powerpoint/2010/main" val="121036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Solution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936284-B3F1-41AB-9167-CA7FE3FBA53F}" type="slidenum">
              <a:rPr lang="en-US" smtClean="0"/>
              <a:pPr>
                <a:defRPr/>
              </a:pPr>
              <a:t>240</a:t>
            </a:fld>
            <a:endParaRPr lang="en-US" dirty="0"/>
          </a:p>
        </p:txBody>
      </p:sp>
      <p:pic>
        <p:nvPicPr>
          <p:cNvPr id="164868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57200" y="2109788"/>
            <a:ext cx="150336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70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1457325"/>
            <a:ext cx="1306512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7"/>
          <p:cNvSpPr txBox="1">
            <a:spLocks noChangeArrowheads="1"/>
          </p:cNvSpPr>
          <p:nvPr/>
        </p:nvSpPr>
        <p:spPr bwMode="auto">
          <a:xfrm>
            <a:off x="652384" y="3429833"/>
            <a:ext cx="1308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Admin</a:t>
            </a:r>
          </a:p>
        </p:txBody>
      </p:sp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4220101" y="2618859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cxnSp>
        <p:nvCxnSpPr>
          <p:cNvPr id="10" name="Straight Arrow Connector 2"/>
          <p:cNvCxnSpPr>
            <a:cxnSpLocks noChangeShapeType="1"/>
          </p:cNvCxnSpPr>
          <p:nvPr/>
        </p:nvCxnSpPr>
        <p:spPr bwMode="auto">
          <a:xfrm flipV="1">
            <a:off x="1960563" y="2109789"/>
            <a:ext cx="1666875" cy="97196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157413" y="21539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</p:spTree>
    <p:extLst>
      <p:ext uri="{BB962C8B-B14F-4D97-AF65-F5344CB8AC3E}">
        <p14:creationId xmlns:p14="http://schemas.microsoft.com/office/powerpoint/2010/main" val="98706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Solution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CFCD2A-CD4F-449C-9F06-C33C8167F4EF}" type="slidenum">
              <a:rPr lang="en-US" smtClean="0"/>
              <a:pPr>
                <a:defRPr/>
              </a:pPr>
              <a:t>241</a:t>
            </a:fld>
            <a:endParaRPr lang="en-US" dirty="0"/>
          </a:p>
        </p:txBody>
      </p:sp>
      <p:pic>
        <p:nvPicPr>
          <p:cNvPr id="165892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57200" y="2109788"/>
            <a:ext cx="150336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3" name="Straight Arrow Connector 2"/>
          <p:cNvCxnSpPr>
            <a:cxnSpLocks noChangeShapeType="1"/>
          </p:cNvCxnSpPr>
          <p:nvPr/>
        </p:nvCxnSpPr>
        <p:spPr bwMode="auto">
          <a:xfrm flipV="1">
            <a:off x="1960563" y="2109789"/>
            <a:ext cx="1666875" cy="97196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5894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1457325"/>
            <a:ext cx="1306512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5" name="Straight Arrow Connector 4"/>
          <p:cNvCxnSpPr>
            <a:cxnSpLocks noChangeShapeType="1"/>
          </p:cNvCxnSpPr>
          <p:nvPr/>
        </p:nvCxnSpPr>
        <p:spPr bwMode="auto">
          <a:xfrm>
            <a:off x="1960563" y="3096835"/>
            <a:ext cx="4271962" cy="285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27"/>
          <p:cNvSpPr txBox="1">
            <a:spLocks noChangeArrowheads="1"/>
          </p:cNvSpPr>
          <p:nvPr/>
        </p:nvSpPr>
        <p:spPr bwMode="auto">
          <a:xfrm>
            <a:off x="652384" y="3429833"/>
            <a:ext cx="1308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Admin</a:t>
            </a:r>
          </a:p>
        </p:txBody>
      </p:sp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4220101" y="2618859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57413" y="21539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</p:spTree>
    <p:extLst>
      <p:ext uri="{BB962C8B-B14F-4D97-AF65-F5344CB8AC3E}">
        <p14:creationId xmlns:p14="http://schemas.microsoft.com/office/powerpoint/2010/main" val="210918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Solution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CFCD2A-CD4F-449C-9F06-C33C8167F4EF}" type="slidenum">
              <a:rPr lang="en-US" smtClean="0"/>
              <a:pPr>
                <a:defRPr/>
              </a:pPr>
              <a:t>242</a:t>
            </a:fld>
            <a:endParaRPr lang="en-US" dirty="0"/>
          </a:p>
        </p:txBody>
      </p:sp>
      <p:pic>
        <p:nvPicPr>
          <p:cNvPr id="165892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57200" y="2109788"/>
            <a:ext cx="150336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3" name="Straight Arrow Connector 2"/>
          <p:cNvCxnSpPr>
            <a:cxnSpLocks noChangeShapeType="1"/>
          </p:cNvCxnSpPr>
          <p:nvPr/>
        </p:nvCxnSpPr>
        <p:spPr bwMode="auto">
          <a:xfrm flipV="1">
            <a:off x="1960563" y="2109789"/>
            <a:ext cx="1666875" cy="97196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5894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1457325"/>
            <a:ext cx="1306512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5" name="Straight Arrow Connector 4"/>
          <p:cNvCxnSpPr>
            <a:cxnSpLocks noChangeShapeType="1"/>
          </p:cNvCxnSpPr>
          <p:nvPr/>
        </p:nvCxnSpPr>
        <p:spPr bwMode="auto">
          <a:xfrm>
            <a:off x="1960563" y="3096835"/>
            <a:ext cx="4271962" cy="285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27"/>
          <p:cNvSpPr txBox="1">
            <a:spLocks noChangeArrowheads="1"/>
          </p:cNvSpPr>
          <p:nvPr/>
        </p:nvSpPr>
        <p:spPr bwMode="auto">
          <a:xfrm>
            <a:off x="652384" y="3429833"/>
            <a:ext cx="1308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Admin</a:t>
            </a:r>
          </a:p>
        </p:txBody>
      </p:sp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4220101" y="2618859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981200"/>
            <a:ext cx="1685925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57413" y="21539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</p:spTree>
    <p:extLst>
      <p:ext uri="{BB962C8B-B14F-4D97-AF65-F5344CB8AC3E}">
        <p14:creationId xmlns:p14="http://schemas.microsoft.com/office/powerpoint/2010/main" val="10387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Solution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CFCD2A-CD4F-449C-9F06-C33C8167F4EF}" type="slidenum">
              <a:rPr lang="en-US" smtClean="0"/>
              <a:pPr>
                <a:defRPr/>
              </a:pPr>
              <a:t>243</a:t>
            </a:fld>
            <a:endParaRPr lang="en-US" dirty="0"/>
          </a:p>
        </p:txBody>
      </p:sp>
      <p:pic>
        <p:nvPicPr>
          <p:cNvPr id="165892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57200" y="2109788"/>
            <a:ext cx="150336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3" name="Straight Arrow Connector 2"/>
          <p:cNvCxnSpPr>
            <a:cxnSpLocks noChangeShapeType="1"/>
          </p:cNvCxnSpPr>
          <p:nvPr/>
        </p:nvCxnSpPr>
        <p:spPr bwMode="auto">
          <a:xfrm flipV="1">
            <a:off x="1960563" y="2109789"/>
            <a:ext cx="1666875" cy="97196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5894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1457325"/>
            <a:ext cx="1306512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5" name="Straight Arrow Connector 4"/>
          <p:cNvCxnSpPr>
            <a:cxnSpLocks noChangeShapeType="1"/>
          </p:cNvCxnSpPr>
          <p:nvPr/>
        </p:nvCxnSpPr>
        <p:spPr bwMode="auto">
          <a:xfrm>
            <a:off x="1960563" y="3096835"/>
            <a:ext cx="4271962" cy="285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27"/>
          <p:cNvSpPr txBox="1">
            <a:spLocks noChangeArrowheads="1"/>
          </p:cNvSpPr>
          <p:nvPr/>
        </p:nvSpPr>
        <p:spPr bwMode="auto">
          <a:xfrm>
            <a:off x="652384" y="3429833"/>
            <a:ext cx="1308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Admin</a:t>
            </a:r>
          </a:p>
        </p:txBody>
      </p:sp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4220101" y="2618859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981200"/>
            <a:ext cx="1685925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125" y="4967288"/>
            <a:ext cx="1104900" cy="110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2041485" y="6180693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7413" y="21539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</p:spTree>
    <p:extLst>
      <p:ext uri="{BB962C8B-B14F-4D97-AF65-F5344CB8AC3E}">
        <p14:creationId xmlns:p14="http://schemas.microsoft.com/office/powerpoint/2010/main" val="95357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Solution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CFCD2A-CD4F-449C-9F06-C33C8167F4EF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  <p:pic>
        <p:nvPicPr>
          <p:cNvPr id="165892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57200" y="2109788"/>
            <a:ext cx="150336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3" name="Straight Arrow Connector 2"/>
          <p:cNvCxnSpPr>
            <a:cxnSpLocks noChangeShapeType="1"/>
          </p:cNvCxnSpPr>
          <p:nvPr/>
        </p:nvCxnSpPr>
        <p:spPr bwMode="auto">
          <a:xfrm flipV="1">
            <a:off x="1960563" y="2109789"/>
            <a:ext cx="1666875" cy="97196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5894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1457325"/>
            <a:ext cx="1306512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5" name="Straight Arrow Connector 4"/>
          <p:cNvCxnSpPr>
            <a:cxnSpLocks noChangeShapeType="1"/>
          </p:cNvCxnSpPr>
          <p:nvPr/>
        </p:nvCxnSpPr>
        <p:spPr bwMode="auto">
          <a:xfrm>
            <a:off x="1960563" y="3096835"/>
            <a:ext cx="4271962" cy="285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27"/>
          <p:cNvSpPr txBox="1">
            <a:spLocks noChangeArrowheads="1"/>
          </p:cNvSpPr>
          <p:nvPr/>
        </p:nvSpPr>
        <p:spPr bwMode="auto">
          <a:xfrm>
            <a:off x="652384" y="3429833"/>
            <a:ext cx="1308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Admin</a:t>
            </a:r>
          </a:p>
        </p:txBody>
      </p:sp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4220101" y="2618859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981200"/>
            <a:ext cx="1685925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125" y="4967288"/>
            <a:ext cx="1104900" cy="110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2041485" y="6180693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pic>
        <p:nvPicPr>
          <p:cNvPr id="15" name="Content Placeholder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4149725"/>
            <a:ext cx="16906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57413" y="21539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</p:spTree>
    <p:extLst>
      <p:ext uri="{BB962C8B-B14F-4D97-AF65-F5344CB8AC3E}">
        <p14:creationId xmlns:p14="http://schemas.microsoft.com/office/powerpoint/2010/main" val="36202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Solution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CFCD2A-CD4F-449C-9F06-C33C8167F4EF}" type="slidenum">
              <a:rPr lang="en-US" smtClean="0"/>
              <a:pPr>
                <a:defRPr/>
              </a:pPr>
              <a:t>245</a:t>
            </a:fld>
            <a:endParaRPr lang="en-US" dirty="0"/>
          </a:p>
        </p:txBody>
      </p:sp>
      <p:pic>
        <p:nvPicPr>
          <p:cNvPr id="165892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57200" y="2109788"/>
            <a:ext cx="150336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3" name="Straight Arrow Connector 2"/>
          <p:cNvCxnSpPr>
            <a:cxnSpLocks noChangeShapeType="1"/>
          </p:cNvCxnSpPr>
          <p:nvPr/>
        </p:nvCxnSpPr>
        <p:spPr bwMode="auto">
          <a:xfrm flipV="1">
            <a:off x="1960563" y="2109789"/>
            <a:ext cx="1666875" cy="97196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5894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1457325"/>
            <a:ext cx="1306512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5" name="Straight Arrow Connector 4"/>
          <p:cNvCxnSpPr>
            <a:cxnSpLocks noChangeShapeType="1"/>
          </p:cNvCxnSpPr>
          <p:nvPr/>
        </p:nvCxnSpPr>
        <p:spPr bwMode="auto">
          <a:xfrm>
            <a:off x="1960563" y="3096835"/>
            <a:ext cx="4271962" cy="285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27"/>
          <p:cNvSpPr txBox="1">
            <a:spLocks noChangeArrowheads="1"/>
          </p:cNvSpPr>
          <p:nvPr/>
        </p:nvSpPr>
        <p:spPr bwMode="auto">
          <a:xfrm>
            <a:off x="652384" y="3429833"/>
            <a:ext cx="1308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Admin</a:t>
            </a:r>
          </a:p>
        </p:txBody>
      </p:sp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4220101" y="2618859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981200"/>
            <a:ext cx="1685925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125" y="4967288"/>
            <a:ext cx="1104900" cy="110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2041485" y="6180693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pic>
        <p:nvPicPr>
          <p:cNvPr id="14" name="Content Placeholder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4149725"/>
            <a:ext cx="16906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ircular Arrow 14"/>
          <p:cNvSpPr/>
          <p:nvPr/>
        </p:nvSpPr>
        <p:spPr>
          <a:xfrm rot="657586">
            <a:off x="1434612" y="2974240"/>
            <a:ext cx="2166895" cy="2635085"/>
          </a:xfrm>
          <a:prstGeom prst="circularArrow">
            <a:avLst>
              <a:gd name="adj1" fmla="val 8254"/>
              <a:gd name="adj2" fmla="val 576604"/>
              <a:gd name="adj3" fmla="val 10170180"/>
              <a:gd name="adj4" fmla="val 7261770"/>
              <a:gd name="adj5" fmla="val 9630"/>
            </a:avLst>
          </a:pr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Circular Arrow 15"/>
          <p:cNvSpPr/>
          <p:nvPr/>
        </p:nvSpPr>
        <p:spPr>
          <a:xfrm rot="740349">
            <a:off x="2225026" y="3747245"/>
            <a:ext cx="2149676" cy="2143652"/>
          </a:xfrm>
          <a:prstGeom prst="circularArrow">
            <a:avLst>
              <a:gd name="adj1" fmla="val 8254"/>
              <a:gd name="adj2" fmla="val 576604"/>
              <a:gd name="adj3" fmla="val 2961626"/>
              <a:gd name="adj4" fmla="val 53216"/>
              <a:gd name="adj5" fmla="val 9630"/>
            </a:avLst>
          </a:pr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Circular Arrow 16"/>
          <p:cNvSpPr/>
          <p:nvPr/>
        </p:nvSpPr>
        <p:spPr>
          <a:xfrm rot="1868366">
            <a:off x="1394882" y="3083383"/>
            <a:ext cx="2246352" cy="3218944"/>
          </a:xfrm>
          <a:prstGeom prst="circularArrow">
            <a:avLst>
              <a:gd name="adj1" fmla="val 8254"/>
              <a:gd name="adj2" fmla="val 576604"/>
              <a:gd name="adj3" fmla="val 16854639"/>
              <a:gd name="adj4" fmla="val 14968757"/>
              <a:gd name="adj5" fmla="val 9630"/>
            </a:avLst>
          </a:pr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6437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Log-</a:t>
            </a:r>
            <a:r>
              <a:rPr lang="en" dirty="0"/>
              <a:t> Solution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CFCD2A-CD4F-449C-9F06-C33C8167F4EF}" type="slidenum">
              <a:rPr lang="en-US" smtClean="0"/>
              <a:pPr>
                <a:defRPr/>
              </a:pPr>
              <a:t>246</a:t>
            </a:fld>
            <a:endParaRPr lang="en-US" dirty="0"/>
          </a:p>
        </p:txBody>
      </p:sp>
      <p:pic>
        <p:nvPicPr>
          <p:cNvPr id="165892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57200" y="2109788"/>
            <a:ext cx="150336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3" name="Straight Arrow Connector 2"/>
          <p:cNvCxnSpPr>
            <a:cxnSpLocks noChangeShapeType="1"/>
          </p:cNvCxnSpPr>
          <p:nvPr/>
        </p:nvCxnSpPr>
        <p:spPr bwMode="auto">
          <a:xfrm flipV="1">
            <a:off x="1960563" y="2109789"/>
            <a:ext cx="1666875" cy="97196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5894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1457325"/>
            <a:ext cx="1306512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5895" name="Straight Arrow Connector 4"/>
          <p:cNvCxnSpPr>
            <a:cxnSpLocks noChangeShapeType="1"/>
          </p:cNvCxnSpPr>
          <p:nvPr/>
        </p:nvCxnSpPr>
        <p:spPr bwMode="auto">
          <a:xfrm>
            <a:off x="1960563" y="3096835"/>
            <a:ext cx="4271962" cy="285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27"/>
          <p:cNvSpPr txBox="1">
            <a:spLocks noChangeArrowheads="1"/>
          </p:cNvSpPr>
          <p:nvPr/>
        </p:nvSpPr>
        <p:spPr bwMode="auto">
          <a:xfrm>
            <a:off x="652384" y="3429833"/>
            <a:ext cx="1308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Admin</a:t>
            </a:r>
          </a:p>
        </p:txBody>
      </p:sp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4220101" y="2618859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981200"/>
            <a:ext cx="1685925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125" y="4967288"/>
            <a:ext cx="1104900" cy="110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2041485" y="6180693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pic>
        <p:nvPicPr>
          <p:cNvPr id="14" name="Content Placeholder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4149725"/>
            <a:ext cx="16906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ircular Arrow 14"/>
          <p:cNvSpPr/>
          <p:nvPr/>
        </p:nvSpPr>
        <p:spPr>
          <a:xfrm rot="657586">
            <a:off x="1434612" y="2974240"/>
            <a:ext cx="2166895" cy="2635085"/>
          </a:xfrm>
          <a:prstGeom prst="circularArrow">
            <a:avLst>
              <a:gd name="adj1" fmla="val 8254"/>
              <a:gd name="adj2" fmla="val 576604"/>
              <a:gd name="adj3" fmla="val 10170180"/>
              <a:gd name="adj4" fmla="val 7261770"/>
              <a:gd name="adj5" fmla="val 9630"/>
            </a:avLst>
          </a:pr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Circular Arrow 15"/>
          <p:cNvSpPr/>
          <p:nvPr/>
        </p:nvSpPr>
        <p:spPr>
          <a:xfrm rot="740349">
            <a:off x="2225026" y="3747245"/>
            <a:ext cx="2149676" cy="2143652"/>
          </a:xfrm>
          <a:prstGeom prst="circularArrow">
            <a:avLst>
              <a:gd name="adj1" fmla="val 8254"/>
              <a:gd name="adj2" fmla="val 576604"/>
              <a:gd name="adj3" fmla="val 2961626"/>
              <a:gd name="adj4" fmla="val 53216"/>
              <a:gd name="adj5" fmla="val 9630"/>
            </a:avLst>
          </a:pr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Circular Arrow 16"/>
          <p:cNvSpPr/>
          <p:nvPr/>
        </p:nvSpPr>
        <p:spPr>
          <a:xfrm rot="1868366">
            <a:off x="1394882" y="3083383"/>
            <a:ext cx="2246352" cy="3218944"/>
          </a:xfrm>
          <a:prstGeom prst="circularArrow">
            <a:avLst>
              <a:gd name="adj1" fmla="val 8254"/>
              <a:gd name="adj2" fmla="val 576604"/>
              <a:gd name="adj3" fmla="val 16854639"/>
              <a:gd name="adj4" fmla="val 14968757"/>
              <a:gd name="adj5" fmla="val 9630"/>
            </a:avLst>
          </a:pr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4024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247</a:t>
            </a:fld>
            <a:endParaRPr lang="en-US" dirty="0"/>
          </a:p>
        </p:txBody>
      </p:sp>
      <p:sp>
        <p:nvSpPr>
          <p:cNvPr id="5" name="Shape 1122"/>
          <p:cNvSpPr txBox="1"/>
          <p:nvPr/>
        </p:nvSpPr>
        <p:spPr>
          <a:xfrm>
            <a:off x="870150" y="3270175"/>
            <a:ext cx="7969199" cy="9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Lan is a facebook user. Lan ask </a:t>
            </a:r>
            <a:r>
              <a:rPr lang="en" sz="2400" b="1" dirty="0"/>
              <a:t>Ở đâu ngon? </a:t>
            </a:r>
            <a:r>
              <a:rPr lang="en" sz="2400" dirty="0"/>
              <a:t>“</a:t>
            </a:r>
            <a:r>
              <a:rPr lang="en" sz="2400" b="1" dirty="0" err="1"/>
              <a:t>Tìm</a:t>
            </a:r>
            <a:r>
              <a:rPr lang="en" sz="2400" b="1" dirty="0"/>
              <a:t> </a:t>
            </a:r>
            <a:r>
              <a:rPr lang="vi-VN" sz="2400" b="1" dirty="0" smtClean="0"/>
              <a:t>takoyaki</a:t>
            </a:r>
            <a:r>
              <a:rPr lang="en" sz="2400" dirty="0" smtClean="0"/>
              <a:t>”</a:t>
            </a:r>
            <a:endParaRPr lang="en" sz="2400" b="1" dirty="0"/>
          </a:p>
        </p:txBody>
      </p:sp>
      <p:sp>
        <p:nvSpPr>
          <p:cNvPr id="6" name="Shape 1123"/>
          <p:cNvSpPr txBox="1"/>
          <p:nvPr/>
        </p:nvSpPr>
        <p:spPr>
          <a:xfrm>
            <a:off x="781650" y="2598775"/>
            <a:ext cx="4380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Scenario:</a:t>
            </a:r>
          </a:p>
        </p:txBody>
      </p:sp>
      <p:sp>
        <p:nvSpPr>
          <p:cNvPr id="7" name="Shape 1124"/>
          <p:cNvSpPr txBox="1"/>
          <p:nvPr/>
        </p:nvSpPr>
        <p:spPr>
          <a:xfrm>
            <a:off x="457200" y="1687175"/>
            <a:ext cx="82296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DEMO 4: Check log, update log and add phrase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34045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0B9625-104A-4645-92CC-E5BA8907DB5A}" type="slidenum">
              <a:rPr lang="en-US"/>
              <a:pPr>
                <a:defRPr/>
              </a:pPr>
              <a:t>248</a:t>
            </a:fld>
            <a:endParaRPr lang="en-US" dirty="0"/>
          </a:p>
        </p:txBody>
      </p:sp>
      <p:grpSp>
        <p:nvGrpSpPr>
          <p:cNvPr id="169988" name="Group 1"/>
          <p:cNvGrpSpPr>
            <a:grpSpLocks/>
          </p:cNvGrpSpPr>
          <p:nvPr/>
        </p:nvGrpSpPr>
        <p:grpSpPr bwMode="auto">
          <a:xfrm>
            <a:off x="687216" y="1731963"/>
            <a:ext cx="1211607" cy="1580830"/>
            <a:chOff x="503000" y="1731725"/>
            <a:chExt cx="1211262" cy="1580522"/>
          </a:xfrm>
        </p:grpSpPr>
        <p:pic>
          <p:nvPicPr>
            <p:cNvPr id="169992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9993" name="TextBox 27"/>
            <p:cNvSpPr txBox="1">
              <a:spLocks noChangeArrowheads="1"/>
            </p:cNvSpPr>
            <p:nvPr/>
          </p:nvSpPr>
          <p:spPr bwMode="auto">
            <a:xfrm>
              <a:off x="848857" y="2942987"/>
              <a:ext cx="519546" cy="369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Lan</a:t>
              </a:r>
            </a:p>
          </p:txBody>
        </p:sp>
      </p:grpSp>
      <p:cxnSp>
        <p:nvCxnSpPr>
          <p:cNvPr id="169989" name="Straight Arrow Connector 4"/>
          <p:cNvCxnSpPr>
            <a:cxnSpLocks noChangeShapeType="1"/>
            <a:endCxn id="169991" idx="1"/>
          </p:cNvCxnSpPr>
          <p:nvPr/>
        </p:nvCxnSpPr>
        <p:spPr bwMode="auto">
          <a:xfrm>
            <a:off x="2128838" y="2301875"/>
            <a:ext cx="5124450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9990" name="TextBox 7"/>
          <p:cNvSpPr txBox="1">
            <a:spLocks noChangeArrowheads="1"/>
          </p:cNvSpPr>
          <p:nvPr/>
        </p:nvSpPr>
        <p:spPr bwMode="auto">
          <a:xfrm>
            <a:off x="3575050" y="1836738"/>
            <a:ext cx="2233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 Ask food</a:t>
            </a:r>
          </a:p>
        </p:txBody>
      </p:sp>
      <p:pic>
        <p:nvPicPr>
          <p:cNvPr id="16999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8" y="1946275"/>
            <a:ext cx="709612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6515070" y="2752725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29852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B4E300-E8A0-4130-A74F-1770D54727B5}" type="slidenum">
              <a:rPr lang="en-US"/>
              <a:pPr>
                <a:defRPr/>
              </a:pPr>
              <a:t>249</a:t>
            </a:fld>
            <a:endParaRPr lang="en-US" dirty="0"/>
          </a:p>
        </p:txBody>
      </p:sp>
      <p:pic>
        <p:nvPicPr>
          <p:cNvPr id="171018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5" y="1731963"/>
            <a:ext cx="1211606" cy="1211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1013" name="Straight Arrow Connector 4"/>
          <p:cNvCxnSpPr>
            <a:cxnSpLocks noChangeShapeType="1"/>
            <a:endCxn id="171015" idx="1"/>
          </p:cNvCxnSpPr>
          <p:nvPr/>
        </p:nvCxnSpPr>
        <p:spPr bwMode="auto">
          <a:xfrm>
            <a:off x="2128838" y="2301875"/>
            <a:ext cx="5124450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014" name="TextBox 7"/>
          <p:cNvSpPr txBox="1">
            <a:spLocks noChangeArrowheads="1"/>
          </p:cNvSpPr>
          <p:nvPr/>
        </p:nvSpPr>
        <p:spPr bwMode="auto">
          <a:xfrm>
            <a:off x="3575050" y="1836738"/>
            <a:ext cx="2233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(1) Ask food</a:t>
            </a:r>
          </a:p>
        </p:txBody>
      </p:sp>
      <p:pic>
        <p:nvPicPr>
          <p:cNvPr id="17101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8" y="1946275"/>
            <a:ext cx="709612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1016" name="Straight Arrow Connector 4"/>
          <p:cNvCxnSpPr>
            <a:cxnSpLocks noChangeShapeType="1"/>
          </p:cNvCxnSpPr>
          <p:nvPr/>
        </p:nvCxnSpPr>
        <p:spPr bwMode="auto">
          <a:xfrm flipH="1">
            <a:off x="2128838" y="2657475"/>
            <a:ext cx="5124450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017" name="TextBox 7"/>
          <p:cNvSpPr txBox="1">
            <a:spLocks noChangeArrowheads="1"/>
          </p:cNvSpPr>
          <p:nvPr/>
        </p:nvSpPr>
        <p:spPr bwMode="auto">
          <a:xfrm>
            <a:off x="3573463" y="270510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(2) Don’t understand</a:t>
            </a:r>
          </a:p>
        </p:txBody>
      </p:sp>
      <p:sp>
        <p:nvSpPr>
          <p:cNvPr id="13" name="TextBox 27"/>
          <p:cNvSpPr txBox="1">
            <a:spLocks noChangeArrowheads="1"/>
          </p:cNvSpPr>
          <p:nvPr/>
        </p:nvSpPr>
        <p:spPr bwMode="auto">
          <a:xfrm>
            <a:off x="1033172" y="2943461"/>
            <a:ext cx="5196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Lan</a:t>
            </a:r>
          </a:p>
        </p:txBody>
      </p: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6515070" y="2752725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97" y="3186113"/>
            <a:ext cx="1998943" cy="355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9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600" y="1546424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Disadvantages</a:t>
              </a:r>
              <a:endParaRPr lang="en-US" sz="2000" kern="1200" dirty="0"/>
            </a:p>
          </p:txBody>
        </p:sp>
      </p:grpSp>
      <p:sp>
        <p:nvSpPr>
          <p:cNvPr id="10" name="Shape 2011"/>
          <p:cNvSpPr txBox="1"/>
          <p:nvPr/>
        </p:nvSpPr>
        <p:spPr>
          <a:xfrm>
            <a:off x="457199" y="2665395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-US" sz="2800" dirty="0"/>
              <a:t>Difficult to find exactly keywords</a:t>
            </a:r>
          </a:p>
        </p:txBody>
      </p:sp>
      <p:sp>
        <p:nvSpPr>
          <p:cNvPr id="12" name="Shape 2011"/>
          <p:cNvSpPr txBox="1"/>
          <p:nvPr/>
        </p:nvSpPr>
        <p:spPr>
          <a:xfrm>
            <a:off x="457199" y="3349999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-US" sz="2800" dirty="0"/>
              <a:t>Difficult to identify reliable sources</a:t>
            </a:r>
          </a:p>
        </p:txBody>
      </p:sp>
    </p:spTree>
    <p:extLst>
      <p:ext uri="{BB962C8B-B14F-4D97-AF65-F5344CB8AC3E}">
        <p14:creationId xmlns:p14="http://schemas.microsoft.com/office/powerpoint/2010/main" val="77247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1D49AE-017C-465D-86DD-24838FFA52FA}" type="slidenum">
              <a:rPr lang="en-US"/>
              <a:pPr>
                <a:defRPr/>
              </a:pPr>
              <a:t>250</a:t>
            </a:fld>
            <a:endParaRPr lang="en-US" dirty="0"/>
          </a:p>
        </p:txBody>
      </p:sp>
      <p:pic>
        <p:nvPicPr>
          <p:cNvPr id="172045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5" y="1731963"/>
            <a:ext cx="1211606" cy="1211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037" name="Straight Arrow Connector 4"/>
          <p:cNvCxnSpPr>
            <a:cxnSpLocks noChangeShapeType="1"/>
            <a:endCxn id="172039" idx="1"/>
          </p:cNvCxnSpPr>
          <p:nvPr/>
        </p:nvCxnSpPr>
        <p:spPr bwMode="auto">
          <a:xfrm>
            <a:off x="2128838" y="2301875"/>
            <a:ext cx="5124450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2038" name="TextBox 7"/>
          <p:cNvSpPr txBox="1">
            <a:spLocks noChangeArrowheads="1"/>
          </p:cNvSpPr>
          <p:nvPr/>
        </p:nvSpPr>
        <p:spPr bwMode="auto">
          <a:xfrm>
            <a:off x="3575050" y="1836738"/>
            <a:ext cx="2233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(1) Ask food</a:t>
            </a:r>
          </a:p>
        </p:txBody>
      </p:sp>
      <p:pic>
        <p:nvPicPr>
          <p:cNvPr id="17203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8" y="1946275"/>
            <a:ext cx="709612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040" name="Straight Arrow Connector 4"/>
          <p:cNvCxnSpPr>
            <a:cxnSpLocks noChangeShapeType="1"/>
          </p:cNvCxnSpPr>
          <p:nvPr/>
        </p:nvCxnSpPr>
        <p:spPr bwMode="auto">
          <a:xfrm flipH="1">
            <a:off x="2128838" y="2657475"/>
            <a:ext cx="5124450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2041" name="TextBox 7"/>
          <p:cNvSpPr txBox="1">
            <a:spLocks noChangeArrowheads="1"/>
          </p:cNvSpPr>
          <p:nvPr/>
        </p:nvSpPr>
        <p:spPr bwMode="auto">
          <a:xfrm>
            <a:off x="3573463" y="270510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(2) Don’t understand</a:t>
            </a:r>
          </a:p>
        </p:txBody>
      </p:sp>
      <p:pic>
        <p:nvPicPr>
          <p:cNvPr id="172042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13" y="3833813"/>
            <a:ext cx="1306512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43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3" y="3833813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1033172" y="2943461"/>
            <a:ext cx="5196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Lan</a:t>
            </a:r>
          </a:p>
        </p:txBody>
      </p:sp>
      <p:sp>
        <p:nvSpPr>
          <p:cNvPr id="14" name="TextBox 27"/>
          <p:cNvSpPr txBox="1">
            <a:spLocks noChangeArrowheads="1"/>
          </p:cNvSpPr>
          <p:nvPr/>
        </p:nvSpPr>
        <p:spPr bwMode="auto">
          <a:xfrm>
            <a:off x="5702826" y="5140881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sp>
        <p:nvSpPr>
          <p:cNvPr id="16" name="TextBox 27"/>
          <p:cNvSpPr txBox="1">
            <a:spLocks noChangeArrowheads="1"/>
          </p:cNvSpPr>
          <p:nvPr/>
        </p:nvSpPr>
        <p:spPr bwMode="auto">
          <a:xfrm>
            <a:off x="3019660" y="5140325"/>
            <a:ext cx="739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8F5875-5420-4762-A66D-1FC96F5F3E16}" type="slidenum">
              <a:rPr lang="en-US"/>
              <a:pPr>
                <a:defRPr/>
              </a:pPr>
              <a:t>251</a:t>
            </a:fld>
            <a:endParaRPr lang="en-US" dirty="0"/>
          </a:p>
        </p:txBody>
      </p:sp>
      <p:pic>
        <p:nvPicPr>
          <p:cNvPr id="173066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73" y="1593533"/>
            <a:ext cx="1306512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923" y="1593533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4323398" y="2063433"/>
            <a:ext cx="1009650" cy="36671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70" name="TextBox 2"/>
          <p:cNvSpPr txBox="1">
            <a:spLocks noChangeArrowheads="1"/>
          </p:cNvSpPr>
          <p:nvPr/>
        </p:nvSpPr>
        <p:spPr bwMode="auto">
          <a:xfrm>
            <a:off x="4323398" y="1814195"/>
            <a:ext cx="890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update</a:t>
            </a:r>
          </a:p>
        </p:txBody>
      </p:sp>
      <p:sp>
        <p:nvSpPr>
          <p:cNvPr id="18" name="Shape 1996"/>
          <p:cNvSpPr txBox="1"/>
          <p:nvPr/>
        </p:nvSpPr>
        <p:spPr>
          <a:xfrm>
            <a:off x="457200" y="3269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Tracking not understand what user say</a:t>
            </a:r>
            <a:r>
              <a:rPr lang="en" sz="3000" b="1" dirty="0">
                <a:solidFill>
                  <a:srgbClr val="00D900"/>
                </a:solidFill>
              </a:rPr>
              <a:t> 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0" name="TextBox 27"/>
          <p:cNvSpPr txBox="1">
            <a:spLocks noChangeArrowheads="1"/>
          </p:cNvSpPr>
          <p:nvPr/>
        </p:nvSpPr>
        <p:spPr bwMode="auto">
          <a:xfrm>
            <a:off x="5927416" y="2950885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3244250" y="2950329"/>
            <a:ext cx="739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8F5875-5420-4762-A66D-1FC96F5F3E16}" type="slidenum">
              <a:rPr lang="en-US"/>
              <a:pPr>
                <a:defRPr/>
              </a:pPr>
              <a:t>252</a:t>
            </a:fld>
            <a:endParaRPr lang="en-US" dirty="0"/>
          </a:p>
        </p:txBody>
      </p:sp>
      <p:pic>
        <p:nvPicPr>
          <p:cNvPr id="173066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73" y="1593533"/>
            <a:ext cx="1306512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923" y="1593533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4323398" y="2063433"/>
            <a:ext cx="1009650" cy="36671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70" name="TextBox 2"/>
          <p:cNvSpPr txBox="1">
            <a:spLocks noChangeArrowheads="1"/>
          </p:cNvSpPr>
          <p:nvPr/>
        </p:nvSpPr>
        <p:spPr bwMode="auto">
          <a:xfrm>
            <a:off x="4323398" y="1814195"/>
            <a:ext cx="890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update</a:t>
            </a:r>
          </a:p>
        </p:txBody>
      </p:sp>
      <p:sp>
        <p:nvSpPr>
          <p:cNvPr id="18" name="Shape 1996"/>
          <p:cNvSpPr txBox="1"/>
          <p:nvPr/>
        </p:nvSpPr>
        <p:spPr>
          <a:xfrm>
            <a:off x="457200" y="3269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Tracking not understand what user say</a:t>
            </a:r>
            <a:r>
              <a:rPr lang="en" sz="3000" b="1" dirty="0">
                <a:solidFill>
                  <a:srgbClr val="00D900"/>
                </a:solidFill>
              </a:rPr>
              <a:t> 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0" name="Shape 1996"/>
          <p:cNvSpPr txBox="1"/>
          <p:nvPr/>
        </p:nvSpPr>
        <p:spPr>
          <a:xfrm>
            <a:off x="457200" y="389858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Tracking wrong suggested product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5927416" y="2950885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3244250" y="2950329"/>
            <a:ext cx="739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26421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8F5875-5420-4762-A66D-1FC96F5F3E16}" type="slidenum">
              <a:rPr lang="en-US"/>
              <a:pPr>
                <a:defRPr/>
              </a:pPr>
              <a:t>253</a:t>
            </a:fld>
            <a:endParaRPr lang="en-US" dirty="0"/>
          </a:p>
        </p:txBody>
      </p:sp>
      <p:pic>
        <p:nvPicPr>
          <p:cNvPr id="173066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73" y="1593533"/>
            <a:ext cx="1306512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923" y="1593533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4323398" y="2063433"/>
            <a:ext cx="1009650" cy="36671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70" name="TextBox 2"/>
          <p:cNvSpPr txBox="1">
            <a:spLocks noChangeArrowheads="1"/>
          </p:cNvSpPr>
          <p:nvPr/>
        </p:nvSpPr>
        <p:spPr bwMode="auto">
          <a:xfrm>
            <a:off x="4323398" y="1814195"/>
            <a:ext cx="890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update</a:t>
            </a:r>
          </a:p>
        </p:txBody>
      </p:sp>
      <p:sp>
        <p:nvSpPr>
          <p:cNvPr id="18" name="Shape 1996"/>
          <p:cNvSpPr txBox="1"/>
          <p:nvPr/>
        </p:nvSpPr>
        <p:spPr>
          <a:xfrm>
            <a:off x="457200" y="3269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Tracking not understand what user say</a:t>
            </a:r>
            <a:r>
              <a:rPr lang="en" sz="3000" b="1" dirty="0">
                <a:solidFill>
                  <a:srgbClr val="00D900"/>
                </a:solidFill>
              </a:rPr>
              <a:t> 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0" name="Shape 1996"/>
          <p:cNvSpPr txBox="1"/>
          <p:nvPr/>
        </p:nvSpPr>
        <p:spPr>
          <a:xfrm>
            <a:off x="457200" y="389858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Tracking wrong suggested product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1" name="Shape 1996"/>
          <p:cNvSpPr txBox="1"/>
          <p:nvPr/>
        </p:nvSpPr>
        <p:spPr>
          <a:xfrm>
            <a:off x="457200" y="45272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Help staff diversify data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5927416" y="2950885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sp>
        <p:nvSpPr>
          <p:cNvPr id="13" name="TextBox 27"/>
          <p:cNvSpPr txBox="1">
            <a:spLocks noChangeArrowheads="1"/>
          </p:cNvSpPr>
          <p:nvPr/>
        </p:nvSpPr>
        <p:spPr bwMode="auto">
          <a:xfrm>
            <a:off x="3244250" y="2950329"/>
            <a:ext cx="739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4693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sym typeface="Wingdings 3" panose="05040102010807070707" pitchFamily="18" charset="2"/>
              </a:rPr>
              <a:t>Manage Log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8F5875-5420-4762-A66D-1FC96F5F3E16}" type="slidenum">
              <a:rPr lang="en-US"/>
              <a:pPr>
                <a:defRPr/>
              </a:pPr>
              <a:t>254</a:t>
            </a:fld>
            <a:endParaRPr lang="en-US" dirty="0"/>
          </a:p>
        </p:txBody>
      </p:sp>
      <p:pic>
        <p:nvPicPr>
          <p:cNvPr id="173066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73" y="1593533"/>
            <a:ext cx="1306512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923" y="1593533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4323398" y="2063433"/>
            <a:ext cx="1009650" cy="36671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70" name="TextBox 2"/>
          <p:cNvSpPr txBox="1">
            <a:spLocks noChangeArrowheads="1"/>
          </p:cNvSpPr>
          <p:nvPr/>
        </p:nvSpPr>
        <p:spPr bwMode="auto">
          <a:xfrm>
            <a:off x="4323398" y="1814195"/>
            <a:ext cx="890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update</a:t>
            </a:r>
          </a:p>
        </p:txBody>
      </p:sp>
      <p:sp>
        <p:nvSpPr>
          <p:cNvPr id="18" name="Shape 1996"/>
          <p:cNvSpPr txBox="1"/>
          <p:nvPr/>
        </p:nvSpPr>
        <p:spPr>
          <a:xfrm>
            <a:off x="457200" y="32699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Tracking not understand what user say</a:t>
            </a:r>
            <a:r>
              <a:rPr lang="en" sz="3000" b="1" dirty="0">
                <a:solidFill>
                  <a:srgbClr val="00D900"/>
                </a:solidFill>
              </a:rPr>
              <a:t> 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0" name="Shape 1996"/>
          <p:cNvSpPr txBox="1"/>
          <p:nvPr/>
        </p:nvSpPr>
        <p:spPr>
          <a:xfrm>
            <a:off x="457200" y="389858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Tracking wrong suggested product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1" name="Shape 1996"/>
          <p:cNvSpPr txBox="1"/>
          <p:nvPr/>
        </p:nvSpPr>
        <p:spPr>
          <a:xfrm>
            <a:off x="457200" y="452723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Help staff diversify data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2" name="Shape 1996"/>
          <p:cNvSpPr txBox="1"/>
          <p:nvPr/>
        </p:nvSpPr>
        <p:spPr>
          <a:xfrm>
            <a:off x="457200" y="515588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Support training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3" name="TextBox 27"/>
          <p:cNvSpPr txBox="1">
            <a:spLocks noChangeArrowheads="1"/>
          </p:cNvSpPr>
          <p:nvPr/>
        </p:nvSpPr>
        <p:spPr bwMode="auto">
          <a:xfrm>
            <a:off x="5927416" y="2950885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sp>
        <p:nvSpPr>
          <p:cNvPr id="14" name="TextBox 27"/>
          <p:cNvSpPr txBox="1">
            <a:spLocks noChangeArrowheads="1"/>
          </p:cNvSpPr>
          <p:nvPr/>
        </p:nvSpPr>
        <p:spPr bwMode="auto">
          <a:xfrm>
            <a:off x="3244250" y="2950329"/>
            <a:ext cx="739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339966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9"/>
            <a:ext cx="6858000" cy="1209072"/>
          </a:xfrm>
        </p:spPr>
        <p:txBody>
          <a:bodyPr/>
          <a:lstStyle/>
          <a:p>
            <a:pPr eaLnBrk="1" hangingPunct="1">
              <a:defRPr/>
            </a:pPr>
            <a:r>
              <a:rPr lang="en-US" sz="80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5200" y="6550025"/>
            <a:ext cx="558800" cy="30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604146-1C1D-4874-875A-54D7D4C2E7CB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255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408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Place Suggesting Intelligent Bot</a:t>
            </a:r>
          </a:p>
        </p:txBody>
      </p:sp>
      <p:sp>
        <p:nvSpPr>
          <p:cNvPr id="9" name="Shape 1123"/>
          <p:cNvSpPr txBox="1"/>
          <p:nvPr/>
        </p:nvSpPr>
        <p:spPr>
          <a:xfrm>
            <a:off x="781650" y="2598775"/>
            <a:ext cx="4380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Scenario:</a:t>
            </a:r>
          </a:p>
        </p:txBody>
      </p:sp>
      <p:sp>
        <p:nvSpPr>
          <p:cNvPr id="10" name="Shape 1122"/>
          <p:cNvSpPr txBox="1"/>
          <p:nvPr/>
        </p:nvSpPr>
        <p:spPr>
          <a:xfrm>
            <a:off x="870150" y="3270175"/>
            <a:ext cx="7969199" cy="9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Lan is a facebook user. Lan ask </a:t>
            </a:r>
            <a:r>
              <a:rPr lang="en" sz="2400" b="1" dirty="0"/>
              <a:t>Ở đâu ngon? </a:t>
            </a:r>
            <a:r>
              <a:rPr lang="en" sz="2400" dirty="0"/>
              <a:t>“</a:t>
            </a:r>
            <a:r>
              <a:rPr lang="en" sz="2400" b="1" dirty="0" err="1"/>
              <a:t>Tìm</a:t>
            </a:r>
            <a:r>
              <a:rPr lang="en" sz="2400" b="1" dirty="0"/>
              <a:t> </a:t>
            </a:r>
            <a:r>
              <a:rPr lang="vi-VN" sz="2400" b="1" dirty="0" smtClean="0"/>
              <a:t>takoyaki</a:t>
            </a:r>
            <a:r>
              <a:rPr lang="en" sz="2400" dirty="0" smtClean="0"/>
              <a:t>”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88916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901F9F-209B-41C2-80AA-7BCC281E8FC3}" type="slidenum">
              <a:rPr lang="en-US" smtClean="0"/>
              <a:pPr>
                <a:defRPr/>
              </a:pPr>
              <a:t>256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12693" y="3153240"/>
            <a:ext cx="59186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muốn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bơ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gơ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quận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36994" y="4870631"/>
            <a:ext cx="58700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thích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món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q1</a:t>
            </a:r>
          </a:p>
        </p:txBody>
      </p:sp>
    </p:spTree>
    <p:extLst>
      <p:ext uri="{BB962C8B-B14F-4D97-AF65-F5344CB8AC3E}">
        <p14:creationId xmlns:p14="http://schemas.microsoft.com/office/powerpoint/2010/main" val="67075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901F9F-209B-41C2-80AA-7BCC281E8FC3}" type="slidenum">
              <a:rPr lang="en-US" smtClean="0"/>
              <a:pPr>
                <a:defRPr/>
              </a:pPr>
              <a:t>257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12693" y="3153240"/>
            <a:ext cx="59186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muốn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bơ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gơ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quận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36994" y="4870631"/>
            <a:ext cx="58700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thích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món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q1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-11869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901F9F-209B-41C2-80AA-7BCC281E8FC3}" type="slidenum">
              <a:rPr lang="en-US" smtClean="0"/>
              <a:pPr>
                <a:defRPr/>
              </a:pPr>
              <a:t>258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12693" y="3153240"/>
            <a:ext cx="59186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muốn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bơ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gơ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quận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36994" y="4870631"/>
            <a:ext cx="58700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thích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món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q1</a:t>
            </a:r>
          </a:p>
        </p:txBody>
      </p:sp>
      <p:sp>
        <p:nvSpPr>
          <p:cNvPr id="2" name="Chevron 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Chevron 8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82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901F9F-209B-41C2-80AA-7BCC281E8FC3}" type="slidenum">
              <a:rPr lang="en-US" smtClean="0"/>
              <a:pPr>
                <a:defRPr/>
              </a:pPr>
              <a:t>259</a:t>
            </a:fld>
            <a:endParaRPr lang="en-US" dirty="0"/>
          </a:p>
        </p:txBody>
      </p:sp>
      <p:sp>
        <p:nvSpPr>
          <p:cNvPr id="2" name="Chevron 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Chevron 8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2693" y="3153240"/>
            <a:ext cx="59186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muốn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ham </a:t>
            </a:r>
            <a:r>
              <a:rPr lang="en-US" sz="2800" b="1" dirty="0" err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bơ</a:t>
            </a:r>
            <a:r>
              <a:rPr lang="en-US" sz="28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gơ</a:t>
            </a:r>
            <a:r>
              <a:rPr lang="en-US" sz="28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quận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36994" y="4870631"/>
            <a:ext cx="58700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thích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món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q1</a:t>
            </a:r>
          </a:p>
        </p:txBody>
      </p:sp>
    </p:spTree>
    <p:extLst>
      <p:ext uri="{BB962C8B-B14F-4D97-AF65-F5344CB8AC3E}">
        <p14:creationId xmlns:p14="http://schemas.microsoft.com/office/powerpoint/2010/main" val="45646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600" y="1546424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Disadvantages</a:t>
              </a:r>
              <a:endParaRPr lang="en-US" sz="2000" kern="1200" dirty="0"/>
            </a:p>
          </p:txBody>
        </p:sp>
      </p:grpSp>
      <p:sp>
        <p:nvSpPr>
          <p:cNvPr id="10" name="Shape 2011"/>
          <p:cNvSpPr txBox="1"/>
          <p:nvPr/>
        </p:nvSpPr>
        <p:spPr>
          <a:xfrm>
            <a:off x="457199" y="2665395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-US" sz="2800" dirty="0"/>
              <a:t>Difficult to find exactly keywords</a:t>
            </a:r>
          </a:p>
        </p:txBody>
      </p:sp>
      <p:sp>
        <p:nvSpPr>
          <p:cNvPr id="11" name="Shape 2011"/>
          <p:cNvSpPr txBox="1"/>
          <p:nvPr/>
        </p:nvSpPr>
        <p:spPr>
          <a:xfrm>
            <a:off x="457200" y="4034602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-US" sz="2800" dirty="0"/>
              <a:t>Difficult to determine the accuracy of the information at the time of the search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2" name="Shape 2011"/>
          <p:cNvSpPr txBox="1"/>
          <p:nvPr/>
        </p:nvSpPr>
        <p:spPr>
          <a:xfrm>
            <a:off x="457199" y="3349999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-US" sz="2800" dirty="0"/>
              <a:t>Difficult to identify reliable sources</a:t>
            </a:r>
          </a:p>
        </p:txBody>
      </p:sp>
    </p:spTree>
    <p:extLst>
      <p:ext uri="{BB962C8B-B14F-4D97-AF65-F5344CB8AC3E}">
        <p14:creationId xmlns:p14="http://schemas.microsoft.com/office/powerpoint/2010/main" val="80122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901F9F-209B-41C2-80AA-7BCC281E8FC3}" type="slidenum">
              <a:rPr lang="en-US" smtClean="0"/>
              <a:pPr>
                <a:defRPr/>
              </a:pPr>
              <a:t>260</a:t>
            </a:fld>
            <a:endParaRPr lang="en-US" dirty="0"/>
          </a:p>
        </p:txBody>
      </p:sp>
      <p:sp>
        <p:nvSpPr>
          <p:cNvPr id="2" name="Chevron 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Chevron 8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7503" y="3153240"/>
            <a:ext cx="59089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muốn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quận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36994" y="4870631"/>
            <a:ext cx="58700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thích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món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q1</a:t>
            </a:r>
          </a:p>
        </p:txBody>
      </p:sp>
    </p:spTree>
    <p:extLst>
      <p:ext uri="{BB962C8B-B14F-4D97-AF65-F5344CB8AC3E}">
        <p14:creationId xmlns:p14="http://schemas.microsoft.com/office/powerpoint/2010/main" val="52263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901F9F-209B-41C2-80AA-7BCC281E8FC3}" type="slidenum">
              <a:rPr lang="en-US" smtClean="0"/>
              <a:pPr>
                <a:defRPr/>
              </a:pPr>
              <a:t>261</a:t>
            </a:fld>
            <a:endParaRPr lang="en-US" dirty="0"/>
          </a:p>
        </p:txBody>
      </p:sp>
      <p:sp>
        <p:nvSpPr>
          <p:cNvPr id="2" name="Chevron 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Chevron 8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7503" y="3153240"/>
            <a:ext cx="59089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muốn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quận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36994" y="4870631"/>
            <a:ext cx="58700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thích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món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20890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901F9F-209B-41C2-80AA-7BCC281E8FC3}" type="slidenum">
              <a:rPr lang="en-US" smtClean="0"/>
              <a:pPr>
                <a:defRPr/>
              </a:pPr>
              <a:t>262</a:t>
            </a:fld>
            <a:endParaRPr lang="en-US" dirty="0"/>
          </a:p>
        </p:txBody>
      </p:sp>
      <p:sp>
        <p:nvSpPr>
          <p:cNvPr id="2" name="Chevron 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Chevron 8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7503" y="3153240"/>
            <a:ext cx="59089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muốn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quận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48010" y="4870631"/>
            <a:ext cx="66479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thích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món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quận</a:t>
            </a:r>
            <a:r>
              <a:rPr lang="en-US" sz="28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7303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901F9F-209B-41C2-80AA-7BCC281E8FC3}" type="slidenum">
              <a:rPr lang="en-US" smtClean="0"/>
              <a:pPr>
                <a:defRPr/>
              </a:pPr>
              <a:t>263</a:t>
            </a:fld>
            <a:endParaRPr lang="en-US" dirty="0"/>
          </a:p>
        </p:txBody>
      </p:sp>
      <p:sp>
        <p:nvSpPr>
          <p:cNvPr id="2" name="Chevron 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Chevron 8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7503" y="3153240"/>
            <a:ext cx="59089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muốn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quận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48009" y="4870631"/>
            <a:ext cx="66479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thích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món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ở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quận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1</a:t>
            </a:r>
            <a:endParaRPr lang="en-US" sz="2800" b="1" dirty="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82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264</a:t>
            </a:fld>
            <a:endParaRPr lang="en-US" dirty="0"/>
          </a:p>
        </p:txBody>
      </p:sp>
      <p:sp>
        <p:nvSpPr>
          <p:cNvPr id="11" name="Chevron 10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Chevron 11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22045"/>
              </p:ext>
            </p:extLst>
          </p:nvPr>
        </p:nvGraphicFramePr>
        <p:xfrm>
          <a:off x="3056865" y="2795852"/>
          <a:ext cx="3017838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Tôi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Tôi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265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Tôi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Tôi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sp>
        <p:nvSpPr>
          <p:cNvPr id="6" name="Chevron 5"/>
          <p:cNvSpPr/>
          <p:nvPr/>
        </p:nvSpPr>
        <p:spPr bwMode="auto">
          <a:xfrm>
            <a:off x="878537" y="3385751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3414068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Pentagon 7"/>
          <p:cNvSpPr/>
          <p:nvPr/>
        </p:nvSpPr>
        <p:spPr bwMode="auto">
          <a:xfrm rot="10800000">
            <a:off x="7620001" y="3414068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Chevron 17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Chevron 18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32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266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Tôi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Tôi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sp>
        <p:nvSpPr>
          <p:cNvPr id="7" name="Equal 6"/>
          <p:cNvSpPr/>
          <p:nvPr/>
        </p:nvSpPr>
        <p:spPr bwMode="auto">
          <a:xfrm>
            <a:off x="4040659" y="3351330"/>
            <a:ext cx="1087395" cy="340104"/>
          </a:xfrm>
          <a:prstGeom prst="math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878537" y="3385751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Chevron 11"/>
          <p:cNvSpPr/>
          <p:nvPr/>
        </p:nvSpPr>
        <p:spPr bwMode="auto">
          <a:xfrm>
            <a:off x="1149178" y="3414068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Pentagon 13"/>
          <p:cNvSpPr/>
          <p:nvPr/>
        </p:nvSpPr>
        <p:spPr bwMode="auto">
          <a:xfrm rot="10800000">
            <a:off x="7620001" y="3414068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Chevron 17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267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sp>
        <p:nvSpPr>
          <p:cNvPr id="7" name="Equal 6"/>
          <p:cNvSpPr/>
          <p:nvPr/>
        </p:nvSpPr>
        <p:spPr bwMode="auto">
          <a:xfrm>
            <a:off x="4040659" y="3351330"/>
            <a:ext cx="1087395" cy="340104"/>
          </a:xfrm>
          <a:prstGeom prst="math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Chevron 7"/>
          <p:cNvSpPr/>
          <p:nvPr/>
        </p:nvSpPr>
        <p:spPr bwMode="auto">
          <a:xfrm>
            <a:off x="878537" y="3385751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Chevron 8"/>
          <p:cNvSpPr/>
          <p:nvPr/>
        </p:nvSpPr>
        <p:spPr bwMode="auto">
          <a:xfrm>
            <a:off x="1149178" y="3414068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10800000">
            <a:off x="7620001" y="3414068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Chevron 13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1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268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3781143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Chevron 11"/>
          <p:cNvSpPr/>
          <p:nvPr/>
        </p:nvSpPr>
        <p:spPr bwMode="auto">
          <a:xfrm>
            <a:off x="1149178" y="3813065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Pentagon 13"/>
          <p:cNvSpPr/>
          <p:nvPr/>
        </p:nvSpPr>
        <p:spPr bwMode="auto">
          <a:xfrm rot="10800000">
            <a:off x="7620001" y="3781143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Chevron 17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269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Not Equal 5"/>
          <p:cNvSpPr/>
          <p:nvPr/>
        </p:nvSpPr>
        <p:spPr bwMode="auto">
          <a:xfrm>
            <a:off x="4182762" y="3750252"/>
            <a:ext cx="778476" cy="333632"/>
          </a:xfrm>
          <a:prstGeom prst="mathNot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878537" y="3781143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3809460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10800000">
            <a:off x="7620001" y="3781143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86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58F60-D390-45F7-A074-7B3351DFC6AE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638"/>
            <a:ext cx="8572501" cy="400275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23" y="1417638"/>
            <a:ext cx="2725770" cy="48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8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270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3781143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Chevron 11"/>
          <p:cNvSpPr/>
          <p:nvPr/>
        </p:nvSpPr>
        <p:spPr bwMode="auto">
          <a:xfrm>
            <a:off x="1149178" y="4159078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Pentagon 13"/>
          <p:cNvSpPr/>
          <p:nvPr/>
        </p:nvSpPr>
        <p:spPr bwMode="auto">
          <a:xfrm rot="10800000">
            <a:off x="7620001" y="3781143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Chevron 17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271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Not Equal 5"/>
          <p:cNvSpPr/>
          <p:nvPr/>
        </p:nvSpPr>
        <p:spPr bwMode="auto">
          <a:xfrm rot="19694847">
            <a:off x="4216015" y="3959587"/>
            <a:ext cx="772297" cy="302740"/>
          </a:xfrm>
          <a:prstGeom prst="mathNot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878537" y="3781143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159078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10800000">
            <a:off x="7620001" y="3781143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272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3781143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449312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10800000">
            <a:off x="7620001" y="3781143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Chevron 13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5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273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Not Equal 5"/>
          <p:cNvSpPr/>
          <p:nvPr/>
        </p:nvSpPr>
        <p:spPr bwMode="auto">
          <a:xfrm rot="19116355">
            <a:off x="3961005" y="4097989"/>
            <a:ext cx="1282315" cy="302740"/>
          </a:xfrm>
          <a:prstGeom prst="mathNot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878537" y="3781143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449312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10800000">
            <a:off x="7620001" y="3781143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274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3781143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876965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10800000">
            <a:off x="7620001" y="3781143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275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3781143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876965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Not Equal 11"/>
          <p:cNvSpPr/>
          <p:nvPr/>
        </p:nvSpPr>
        <p:spPr bwMode="auto">
          <a:xfrm rot="18544535">
            <a:off x="3781497" y="4172803"/>
            <a:ext cx="1641331" cy="431195"/>
          </a:xfrm>
          <a:prstGeom prst="mathNot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Pentagon 13"/>
          <p:cNvSpPr/>
          <p:nvPr/>
        </p:nvSpPr>
        <p:spPr bwMode="auto">
          <a:xfrm rot="10800000">
            <a:off x="7620001" y="3781143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Chevron 17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276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3781143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5235311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Pentagon 13"/>
          <p:cNvSpPr/>
          <p:nvPr/>
        </p:nvSpPr>
        <p:spPr bwMode="auto">
          <a:xfrm rot="10800000">
            <a:off x="7620001" y="3781143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0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277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3781143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5630727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Pentagon 13"/>
          <p:cNvSpPr/>
          <p:nvPr/>
        </p:nvSpPr>
        <p:spPr bwMode="auto">
          <a:xfrm rot="10800000">
            <a:off x="7620001" y="3781143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278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3781143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5939646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10800000">
            <a:off x="7620001" y="3781143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2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279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3730612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3762533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10800000">
            <a:off x="7620001" y="4147469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1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58F60-D390-45F7-A074-7B3351DFC6AE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638"/>
            <a:ext cx="8572501" cy="400275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23" y="1417638"/>
            <a:ext cx="2725770" cy="4845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0442" y="2493189"/>
            <a:ext cx="103586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280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Ăn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3730612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3762533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10800000">
            <a:off x="7620001" y="4147469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Not Equal 15"/>
          <p:cNvSpPr/>
          <p:nvPr/>
        </p:nvSpPr>
        <p:spPr bwMode="auto">
          <a:xfrm rot="2305843">
            <a:off x="4216015" y="3959587"/>
            <a:ext cx="772297" cy="302740"/>
          </a:xfrm>
          <a:prstGeom prst="mathNot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Chevron 17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9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281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96469"/>
              </p:ext>
            </p:extLst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err="1"/>
                        <a:t>Ăn</a:t>
                      </a:r>
                      <a:endParaRPr lang="en-US" sz="1300" b="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err="1"/>
                        <a:t>Ăn</a:t>
                      </a:r>
                      <a:endParaRPr lang="en-US" sz="1300" b="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4147469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179390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Pentagon 13"/>
          <p:cNvSpPr/>
          <p:nvPr/>
        </p:nvSpPr>
        <p:spPr bwMode="auto">
          <a:xfrm rot="10800000">
            <a:off x="7620001" y="4147469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Chevron 1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282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4147469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179390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Equal 11"/>
          <p:cNvSpPr/>
          <p:nvPr/>
        </p:nvSpPr>
        <p:spPr bwMode="auto">
          <a:xfrm>
            <a:off x="4058465" y="4079214"/>
            <a:ext cx="1087395" cy="340104"/>
          </a:xfrm>
          <a:prstGeom prst="math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Pentagon 13"/>
          <p:cNvSpPr/>
          <p:nvPr/>
        </p:nvSpPr>
        <p:spPr bwMode="auto">
          <a:xfrm rot="10800000">
            <a:off x="7620001" y="4147469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Chevron 17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1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283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4501414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533335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20001" y="4501414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Chevron 17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7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284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4501414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533335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Not Equal 11"/>
          <p:cNvSpPr/>
          <p:nvPr/>
        </p:nvSpPr>
        <p:spPr bwMode="auto">
          <a:xfrm>
            <a:off x="4212925" y="4470522"/>
            <a:ext cx="778476" cy="333632"/>
          </a:xfrm>
          <a:prstGeom prst="mathNot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5" name="Pentagon 14"/>
          <p:cNvSpPr/>
          <p:nvPr/>
        </p:nvSpPr>
        <p:spPr bwMode="auto">
          <a:xfrm rot="10800000">
            <a:off x="7620001" y="4501414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Chevron 18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2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285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4501414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879326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20001" y="4501414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Chevron 17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286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4501414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879326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20001" y="4501414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Equal 15"/>
          <p:cNvSpPr/>
          <p:nvPr/>
        </p:nvSpPr>
        <p:spPr bwMode="auto">
          <a:xfrm rot="19754344">
            <a:off x="4130667" y="4603838"/>
            <a:ext cx="882664" cy="338851"/>
          </a:xfrm>
          <a:prstGeom prst="math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Chevron 19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287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4501414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4879326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20001" y="4501414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Equal 15"/>
          <p:cNvSpPr/>
          <p:nvPr/>
        </p:nvSpPr>
        <p:spPr bwMode="auto">
          <a:xfrm rot="19754344">
            <a:off x="4130667" y="4603838"/>
            <a:ext cx="882664" cy="338851"/>
          </a:xfrm>
          <a:prstGeom prst="math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Chevron 19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0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288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5205749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5228871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20000" y="4865167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4413341" y="4611547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Chevron 15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69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289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5205749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5228871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20000" y="4865167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4413341" y="4611547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Equal 15"/>
          <p:cNvSpPr/>
          <p:nvPr/>
        </p:nvSpPr>
        <p:spPr bwMode="auto">
          <a:xfrm rot="19754344">
            <a:off x="4160830" y="5036323"/>
            <a:ext cx="882664" cy="338851"/>
          </a:xfrm>
          <a:prstGeom prst="math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Chevron 20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1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58F60-D390-45F7-A074-7B3351DFC6AE}" type="slidenum">
              <a:rPr lang="en-US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638"/>
            <a:ext cx="8572501" cy="400275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23" y="1417638"/>
            <a:ext cx="2725770" cy="4845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0442" y="2493189"/>
            <a:ext cx="188705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/>
              <a:t>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9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290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Quận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5601166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5624288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20000" y="5211158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4413341" y="4611547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59330" y="5012481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Chevron 20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291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5601166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5624288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20000" y="5211158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4413341" y="4611547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59330" y="5012481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Equal 15"/>
          <p:cNvSpPr/>
          <p:nvPr/>
        </p:nvSpPr>
        <p:spPr bwMode="auto">
          <a:xfrm rot="19754344">
            <a:off x="4160830" y="5468811"/>
            <a:ext cx="882664" cy="338851"/>
          </a:xfrm>
          <a:prstGeom prst="math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Chevron 21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31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292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5934800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5957922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20000" y="5594221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4413341" y="4611547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18789" y="498693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18789" y="5437911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Chevron 21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96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293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5934800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5957922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20000" y="5594221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4413341" y="4611547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18789" y="498693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18789" y="5437911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Equal 15"/>
          <p:cNvSpPr/>
          <p:nvPr/>
        </p:nvSpPr>
        <p:spPr bwMode="auto">
          <a:xfrm rot="19754344">
            <a:off x="4220829" y="5788496"/>
            <a:ext cx="882664" cy="338851"/>
          </a:xfrm>
          <a:prstGeom prst="mathEqual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294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73967"/>
              </p:ext>
            </p:extLst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5934800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5957922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30896" y="5949882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4413341" y="4611547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18789" y="498693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18789" y="5437911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418789" y="5797750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2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295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754926"/>
              </p:ext>
            </p:extLst>
          </p:nvPr>
        </p:nvGraphicFramePr>
        <p:xfrm>
          <a:off x="1584325" y="2849563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188941" y="3496962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hevron 10"/>
          <p:cNvSpPr/>
          <p:nvPr/>
        </p:nvSpPr>
        <p:spPr bwMode="auto">
          <a:xfrm>
            <a:off x="878537" y="5934800"/>
            <a:ext cx="705788" cy="271849"/>
          </a:xfrm>
          <a:prstGeom prst="chevron">
            <a:avLst/>
          </a:prstGeom>
          <a:solidFill>
            <a:schemeClr val="accent2"/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hevron 9"/>
          <p:cNvSpPr/>
          <p:nvPr/>
        </p:nvSpPr>
        <p:spPr bwMode="auto">
          <a:xfrm>
            <a:off x="1149178" y="5957922"/>
            <a:ext cx="435147" cy="215214"/>
          </a:xfrm>
          <a:prstGeom prst="chevron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188941" y="4254843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Pentagon 14"/>
          <p:cNvSpPr/>
          <p:nvPr/>
        </p:nvSpPr>
        <p:spPr bwMode="auto">
          <a:xfrm rot="10800000">
            <a:off x="7630896" y="5949882"/>
            <a:ext cx="481913" cy="243532"/>
          </a:xfrm>
          <a:prstGeom prst="homePlat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4413341" y="4611547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18789" y="498693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18789" y="5437911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418789" y="5797750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Chevron 16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3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296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603169" y="2619035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207785" y="3266434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207785" y="4024315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432185" y="4381019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37633" y="475640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37633" y="520738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437633" y="55672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Chevron 2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Calculate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 percent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5085" y="6033747"/>
            <a:ext cx="88845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i="1" dirty="0" err="1"/>
              <a:t>containPercent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39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297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603169" y="2619035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207785" y="3266434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207785" y="4024315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432185" y="4381019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37633" y="475640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37633" y="520738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437633" y="55672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Chevron 2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5085" y="6033747"/>
                <a:ext cx="8884512" cy="626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/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85" y="6033747"/>
                <a:ext cx="8884512" cy="626775"/>
              </a:xfrm>
              <a:prstGeom prst="rect">
                <a:avLst/>
              </a:prstGeom>
              <a:blipFill rotWithShape="0">
                <a:blip r:embed="rId2"/>
                <a:stretch>
                  <a:fillRect l="-2814" t="-13592" b="-2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hevron 15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Calculate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 percent</a:t>
            </a:r>
          </a:p>
        </p:txBody>
      </p:sp>
    </p:spTree>
    <p:extLst>
      <p:ext uri="{BB962C8B-B14F-4D97-AF65-F5344CB8AC3E}">
        <p14:creationId xmlns:p14="http://schemas.microsoft.com/office/powerpoint/2010/main" val="142032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298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603169" y="2619035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207785" y="3266434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207785" y="4024315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432185" y="4381019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37633" y="475640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37633" y="520738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437633" y="55672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Chevron 2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5085" y="6033747"/>
                <a:ext cx="8884512" cy="6758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85" y="6033747"/>
                <a:ext cx="8884512" cy="675891"/>
              </a:xfrm>
              <a:prstGeom prst="rect">
                <a:avLst/>
              </a:prstGeom>
              <a:blipFill rotWithShape="0">
                <a:blip r:embed="rId2"/>
                <a:stretch>
                  <a:fillRect l="-2814" t="-12613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hevron 15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Calculate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 percent</a:t>
            </a:r>
          </a:p>
        </p:txBody>
      </p:sp>
    </p:spTree>
    <p:extLst>
      <p:ext uri="{BB962C8B-B14F-4D97-AF65-F5344CB8AC3E}">
        <p14:creationId xmlns:p14="http://schemas.microsoft.com/office/powerpoint/2010/main" val="206473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299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603169" y="2619035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207785" y="3266434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207785" y="4024315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432185" y="4381019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37633" y="475640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37633" y="520738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437633" y="55672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Chevron 2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5085" y="6033747"/>
                <a:ext cx="8884512" cy="727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85" y="6033747"/>
                <a:ext cx="8884512" cy="727956"/>
              </a:xfrm>
              <a:prstGeom prst="rect">
                <a:avLst/>
              </a:prstGeom>
              <a:blipFill rotWithShape="0">
                <a:blip r:embed="rId2"/>
                <a:stretch>
                  <a:fillRect l="-2814" t="-420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hevron 15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Calculate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 percent</a:t>
            </a:r>
          </a:p>
        </p:txBody>
      </p:sp>
    </p:spTree>
    <p:extLst>
      <p:ext uri="{BB962C8B-B14F-4D97-AF65-F5344CB8AC3E}">
        <p14:creationId xmlns:p14="http://schemas.microsoft.com/office/powerpoint/2010/main" val="134326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8"/>
            <a:ext cx="6858000" cy="440848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80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PROBLEMS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5200" y="6550025"/>
            <a:ext cx="5588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E699EA69-570D-4BC0-8319-4AB69FFCD478}" type="slidenum">
              <a:rPr lang="en-US" altLang="en-US"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Place Suggestion Intelligent Bot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58F60-D390-45F7-A074-7B3351DFC6AE}" type="slidenum">
              <a:rPr lang="en-US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638"/>
            <a:ext cx="8572501" cy="400275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23" y="1417638"/>
            <a:ext cx="2725770" cy="4845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0442" y="2493189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300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603169" y="2619035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207785" y="3266434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207785" y="4024315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432185" y="4381019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37633" y="475640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37633" y="520738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437633" y="55672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Chevron 2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5085" y="6033747"/>
                <a:ext cx="8884512" cy="727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85" y="6033747"/>
                <a:ext cx="8884512" cy="727956"/>
              </a:xfrm>
              <a:prstGeom prst="rect">
                <a:avLst/>
              </a:prstGeom>
              <a:blipFill rotWithShape="0">
                <a:blip r:embed="rId2"/>
                <a:stretch>
                  <a:fillRect l="-2814" t="-420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 bwMode="auto">
          <a:xfrm flipH="1">
            <a:off x="6246421" y="5567222"/>
            <a:ext cx="593767" cy="560446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Chevron 26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Calculate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 percent</a:t>
            </a:r>
          </a:p>
        </p:txBody>
      </p:sp>
    </p:spTree>
    <p:extLst>
      <p:ext uri="{BB962C8B-B14F-4D97-AF65-F5344CB8AC3E}">
        <p14:creationId xmlns:p14="http://schemas.microsoft.com/office/powerpoint/2010/main" val="200993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301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603169" y="2619035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207785" y="3266434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207785" y="4024315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432185" y="4381019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37633" y="475640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37633" y="520738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437633" y="55672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Chevron 2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5085" y="6033747"/>
                <a:ext cx="8884512" cy="684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/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85" y="6033747"/>
                <a:ext cx="8884512" cy="684355"/>
              </a:xfrm>
              <a:prstGeom prst="rect">
                <a:avLst/>
              </a:prstGeom>
              <a:blipFill rotWithShape="0">
                <a:blip r:embed="rId2"/>
                <a:stretch>
                  <a:fillRect l="-2814" t="-1160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hevron 16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Calculate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 percent</a:t>
            </a:r>
          </a:p>
        </p:txBody>
      </p:sp>
    </p:spTree>
    <p:extLst>
      <p:ext uri="{BB962C8B-B14F-4D97-AF65-F5344CB8AC3E}">
        <p14:creationId xmlns:p14="http://schemas.microsoft.com/office/powerpoint/2010/main" val="36312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302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603169" y="2619035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207785" y="3266434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207785" y="4024315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432185" y="4381019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37633" y="475640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37633" y="520738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437633" y="55672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Chevron 2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5085" y="6033747"/>
                <a:ext cx="8884512" cy="684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/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85" y="6033747"/>
                <a:ext cx="8884512" cy="684355"/>
              </a:xfrm>
              <a:prstGeom prst="rect">
                <a:avLst/>
              </a:prstGeom>
              <a:blipFill rotWithShape="0">
                <a:blip r:embed="rId2"/>
                <a:stretch>
                  <a:fillRect l="-2814" t="-1160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 bwMode="auto">
          <a:xfrm>
            <a:off x="2375065" y="5854535"/>
            <a:ext cx="3693226" cy="593766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Chevron 26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Calculate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 percent</a:t>
            </a:r>
          </a:p>
        </p:txBody>
      </p:sp>
    </p:spTree>
    <p:extLst>
      <p:ext uri="{BB962C8B-B14F-4D97-AF65-F5344CB8AC3E}">
        <p14:creationId xmlns:p14="http://schemas.microsoft.com/office/powerpoint/2010/main" val="10525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303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88529"/>
              </p:ext>
            </p:extLst>
          </p:nvPr>
        </p:nvGraphicFramePr>
        <p:xfrm>
          <a:off x="1603169" y="2619035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207785" y="3266434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207785" y="4024315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432185" y="4381019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37633" y="475640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37633" y="520738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437633" y="55672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Chevron 2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5085" y="6033747"/>
                <a:ext cx="8884512" cy="77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2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den>
                    </m:f>
                    <m:r>
                      <a:rPr lang="bg-BG" sz="3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85" y="6033747"/>
                <a:ext cx="8884512" cy="772647"/>
              </a:xfrm>
              <a:prstGeom prst="rect">
                <a:avLst/>
              </a:prstGeom>
              <a:blipFill rotWithShape="0">
                <a:blip r:embed="rId2"/>
                <a:stretch>
                  <a:fillRect l="-2814" t="-3150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hevron 15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Calculate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 percent</a:t>
            </a:r>
          </a:p>
        </p:txBody>
      </p:sp>
    </p:spTree>
    <p:extLst>
      <p:ext uri="{BB962C8B-B14F-4D97-AF65-F5344CB8AC3E}">
        <p14:creationId xmlns:p14="http://schemas.microsoft.com/office/powerpoint/2010/main" val="6288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304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88529"/>
              </p:ext>
            </p:extLst>
          </p:nvPr>
        </p:nvGraphicFramePr>
        <p:xfrm>
          <a:off x="1603169" y="2619035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4207785" y="3266434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207785" y="4024315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432185" y="4381019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437633" y="475640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4437633" y="5207383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437633" y="55672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Chevron 21"/>
          <p:cNvSpPr/>
          <p:nvPr/>
        </p:nvSpPr>
        <p:spPr bwMode="auto">
          <a:xfrm>
            <a:off x="-11874" y="1667189"/>
            <a:ext cx="2600695" cy="888412"/>
          </a:xfrm>
          <a:prstGeom prst="chevron">
            <a:avLst/>
          </a:prstGeom>
          <a:ln>
            <a:solidFill>
              <a:srgbClr val="DEF7F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Normalize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sentence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Chevron 22"/>
          <p:cNvSpPr/>
          <p:nvPr/>
        </p:nvSpPr>
        <p:spPr bwMode="auto">
          <a:xfrm>
            <a:off x="2173681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Choose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</a:rPr>
              <a:t>sample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5824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Count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5085" y="6033747"/>
                <a:ext cx="8884512" cy="77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2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den>
                    </m:f>
                    <m:r>
                      <a:rPr lang="bg-BG" sz="3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0.75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85" y="6033747"/>
                <a:ext cx="8884512" cy="772647"/>
              </a:xfrm>
              <a:prstGeom prst="rect">
                <a:avLst/>
              </a:prstGeom>
              <a:blipFill rotWithShape="0">
                <a:blip r:embed="rId2"/>
                <a:stretch>
                  <a:fillRect l="-2814" t="-3150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hevron 26"/>
          <p:cNvSpPr/>
          <p:nvPr/>
        </p:nvSpPr>
        <p:spPr bwMode="auto">
          <a:xfrm>
            <a:off x="6543796" y="1667189"/>
            <a:ext cx="2600695" cy="888412"/>
          </a:xfrm>
          <a:prstGeom prst="chevro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Calculate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contain percent</a:t>
            </a:r>
          </a:p>
        </p:txBody>
      </p:sp>
    </p:spTree>
    <p:extLst>
      <p:ext uri="{BB962C8B-B14F-4D97-AF65-F5344CB8AC3E}">
        <p14:creationId xmlns:p14="http://schemas.microsoft.com/office/powerpoint/2010/main" val="186545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4258"/>
              </p:ext>
            </p:extLst>
          </p:nvPr>
        </p:nvGraphicFramePr>
        <p:xfrm>
          <a:off x="6334544" y="1507849"/>
          <a:ext cx="628891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0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305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90808"/>
              </p:ext>
            </p:extLst>
          </p:nvPr>
        </p:nvGraphicFramePr>
        <p:xfrm>
          <a:off x="0" y="1417638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2604616" y="2065037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604616" y="2822918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2829016" y="31796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2834464" y="3555008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834464" y="4005986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834464" y="436582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36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den>
                    </m:f>
                    <m:r>
                      <a:rPr lang="bg-BG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0.75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blipFill rotWithShape="0">
                <a:blip r:embed="rId2"/>
                <a:stretch>
                  <a:fillRect l="-3138" t="-2113" b="-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 bwMode="auto">
          <a:xfrm>
            <a:off x="6334544" y="1979271"/>
            <a:ext cx="628891" cy="312516"/>
          </a:xfrm>
          <a:prstGeom prst="rect">
            <a:avLst/>
          </a:prstGeom>
          <a:noFill/>
          <a:ln w="57150" cap="sq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6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4258"/>
              </p:ext>
            </p:extLst>
          </p:nvPr>
        </p:nvGraphicFramePr>
        <p:xfrm>
          <a:off x="6334544" y="1507849"/>
          <a:ext cx="628891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0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306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90808"/>
              </p:ext>
            </p:extLst>
          </p:nvPr>
        </p:nvGraphicFramePr>
        <p:xfrm>
          <a:off x="0" y="1417638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2604616" y="2065037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604616" y="2822918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2829016" y="31796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2834464" y="3555008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834464" y="4005986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834464" y="436582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36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den>
                    </m:f>
                    <m:r>
                      <a:rPr lang="bg-BG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0.75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blipFill rotWithShape="0">
                <a:blip r:embed="rId2"/>
                <a:stretch>
                  <a:fillRect l="-3138" t="-2113" b="-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 bwMode="auto">
          <a:xfrm>
            <a:off x="6334544" y="2291789"/>
            <a:ext cx="628891" cy="312516"/>
          </a:xfrm>
          <a:prstGeom prst="rect">
            <a:avLst/>
          </a:prstGeom>
          <a:noFill/>
          <a:ln w="57150" cap="sq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3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4258"/>
              </p:ext>
            </p:extLst>
          </p:nvPr>
        </p:nvGraphicFramePr>
        <p:xfrm>
          <a:off x="6334544" y="1507849"/>
          <a:ext cx="628891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0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307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90808"/>
              </p:ext>
            </p:extLst>
          </p:nvPr>
        </p:nvGraphicFramePr>
        <p:xfrm>
          <a:off x="0" y="1417638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2604616" y="2065037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604616" y="2822918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2829016" y="31796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2834464" y="3555008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834464" y="4005986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834464" y="436582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36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den>
                    </m:f>
                    <m:r>
                      <a:rPr lang="bg-BG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0.75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blipFill rotWithShape="0">
                <a:blip r:embed="rId2"/>
                <a:stretch>
                  <a:fillRect l="-3138" t="-2113" b="-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 bwMode="auto">
          <a:xfrm>
            <a:off x="6334544" y="2627458"/>
            <a:ext cx="628891" cy="312516"/>
          </a:xfrm>
          <a:prstGeom prst="rect">
            <a:avLst/>
          </a:prstGeom>
          <a:noFill/>
          <a:ln w="57150" cap="sq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8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4258"/>
              </p:ext>
            </p:extLst>
          </p:nvPr>
        </p:nvGraphicFramePr>
        <p:xfrm>
          <a:off x="6334544" y="1507849"/>
          <a:ext cx="628891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0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308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90808"/>
              </p:ext>
            </p:extLst>
          </p:nvPr>
        </p:nvGraphicFramePr>
        <p:xfrm>
          <a:off x="0" y="1417638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2604616" y="2065037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604616" y="2822918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2829016" y="31796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2834464" y="3555008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834464" y="4005986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834464" y="436582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36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den>
                    </m:f>
                    <m:r>
                      <a:rPr lang="bg-BG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0.75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blipFill rotWithShape="0">
                <a:blip r:embed="rId2"/>
                <a:stretch>
                  <a:fillRect l="-3138" t="-2113" b="-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 bwMode="auto">
          <a:xfrm>
            <a:off x="6334544" y="2974695"/>
            <a:ext cx="628891" cy="312516"/>
          </a:xfrm>
          <a:prstGeom prst="rect">
            <a:avLst/>
          </a:prstGeom>
          <a:noFill/>
          <a:ln w="57150" cap="sq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1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4258"/>
              </p:ext>
            </p:extLst>
          </p:nvPr>
        </p:nvGraphicFramePr>
        <p:xfrm>
          <a:off x="6334544" y="1507849"/>
          <a:ext cx="628891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0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309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90808"/>
              </p:ext>
            </p:extLst>
          </p:nvPr>
        </p:nvGraphicFramePr>
        <p:xfrm>
          <a:off x="0" y="1417638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2604616" y="2065037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604616" y="2822918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2829016" y="31796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2834464" y="3555008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834464" y="4005986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834464" y="436582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36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den>
                    </m:f>
                    <m:r>
                      <a:rPr lang="bg-BG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0.75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blipFill rotWithShape="0">
                <a:blip r:embed="rId2"/>
                <a:stretch>
                  <a:fillRect l="-3138" t="-2113" b="-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 bwMode="auto">
          <a:xfrm>
            <a:off x="6334544" y="3311022"/>
            <a:ext cx="628891" cy="312516"/>
          </a:xfrm>
          <a:prstGeom prst="rect">
            <a:avLst/>
          </a:prstGeom>
          <a:noFill/>
          <a:ln w="57150" cap="sq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58F60-D390-45F7-A074-7B3351DFC6AE}" type="slidenum">
              <a:rPr lang="en-US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638"/>
            <a:ext cx="8572501" cy="40027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23" y="1417638"/>
            <a:ext cx="2713731" cy="48244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283669" y="4524702"/>
            <a:ext cx="425669" cy="173421"/>
          </a:xfrm>
          <a:prstGeom prst="ellipse">
            <a:avLst/>
          </a:pr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9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4258"/>
              </p:ext>
            </p:extLst>
          </p:nvPr>
        </p:nvGraphicFramePr>
        <p:xfrm>
          <a:off x="6334544" y="1507849"/>
          <a:ext cx="628891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0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310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90808"/>
              </p:ext>
            </p:extLst>
          </p:nvPr>
        </p:nvGraphicFramePr>
        <p:xfrm>
          <a:off x="0" y="1417638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2604616" y="2065037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604616" y="2822918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2829016" y="31796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2834464" y="3555008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834464" y="4005986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834464" y="436582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36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den>
                    </m:f>
                    <m:r>
                      <a:rPr lang="bg-BG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0.75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blipFill rotWithShape="0">
                <a:blip r:embed="rId2"/>
                <a:stretch>
                  <a:fillRect l="-3138" t="-2113" b="-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 bwMode="auto">
          <a:xfrm>
            <a:off x="6334544" y="3617878"/>
            <a:ext cx="628891" cy="312516"/>
          </a:xfrm>
          <a:prstGeom prst="rect">
            <a:avLst/>
          </a:prstGeom>
          <a:noFill/>
          <a:ln w="57150" cap="sq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7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4258"/>
              </p:ext>
            </p:extLst>
          </p:nvPr>
        </p:nvGraphicFramePr>
        <p:xfrm>
          <a:off x="6334544" y="1507849"/>
          <a:ext cx="628891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0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311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90808"/>
              </p:ext>
            </p:extLst>
          </p:nvPr>
        </p:nvGraphicFramePr>
        <p:xfrm>
          <a:off x="0" y="1417638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2604616" y="2065037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604616" y="2822918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2829016" y="31796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2834464" y="3555008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834464" y="4005986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834464" y="436582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36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den>
                    </m:f>
                    <m:r>
                      <a:rPr lang="bg-BG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0.75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blipFill rotWithShape="0">
                <a:blip r:embed="rId2"/>
                <a:stretch>
                  <a:fillRect l="-3138" t="-2113" b="-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 bwMode="auto">
          <a:xfrm>
            <a:off x="6334544" y="4005986"/>
            <a:ext cx="628891" cy="312516"/>
          </a:xfrm>
          <a:prstGeom prst="rect">
            <a:avLst/>
          </a:prstGeom>
          <a:noFill/>
          <a:ln w="57150" cap="sq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4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4258"/>
              </p:ext>
            </p:extLst>
          </p:nvPr>
        </p:nvGraphicFramePr>
        <p:xfrm>
          <a:off x="6334544" y="1507849"/>
          <a:ext cx="628891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0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312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90808"/>
              </p:ext>
            </p:extLst>
          </p:nvPr>
        </p:nvGraphicFramePr>
        <p:xfrm>
          <a:off x="0" y="1417638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2604616" y="2065037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604616" y="2822918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2829016" y="31796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2834464" y="3555008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834464" y="4005986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834464" y="436582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36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den>
                    </m:f>
                    <m:r>
                      <a:rPr lang="bg-BG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0.75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blipFill rotWithShape="0">
                <a:blip r:embed="rId2"/>
                <a:stretch>
                  <a:fillRect l="-3138" t="-2113" b="-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 bwMode="auto">
          <a:xfrm>
            <a:off x="6334544" y="4005986"/>
            <a:ext cx="628891" cy="312516"/>
          </a:xfrm>
          <a:prstGeom prst="rect">
            <a:avLst/>
          </a:prstGeom>
          <a:noFill/>
          <a:ln w="57150" cap="sq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4258"/>
              </p:ext>
            </p:extLst>
          </p:nvPr>
        </p:nvGraphicFramePr>
        <p:xfrm>
          <a:off x="6334544" y="1507849"/>
          <a:ext cx="628891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0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825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24DCE-A5FF-417F-913B-2F72C42D8AC4}" type="slidenum">
              <a:rPr lang="en-US" smtClean="0"/>
              <a:pPr>
                <a:defRPr/>
              </a:pPr>
              <a:t>313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90808"/>
              </p:ext>
            </p:extLst>
          </p:nvPr>
        </p:nvGraphicFramePr>
        <p:xfrm>
          <a:off x="0" y="1417638"/>
          <a:ext cx="6035676" cy="3414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8919">
                  <a:extLst>
                    <a:ext uri="{9D8B030D-6E8A-4147-A177-3AD203B41FA5}">
                      <a16:colId xmlns="" xmlns:a16="http://schemas.microsoft.com/office/drawing/2014/main" val="272591219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2051639837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4290402084"/>
                    </a:ext>
                  </a:extLst>
                </a:gridCol>
                <a:gridCol w="1508919">
                  <a:extLst>
                    <a:ext uri="{9D8B030D-6E8A-4147-A177-3AD203B41FA5}">
                      <a16:colId xmlns="" xmlns:a16="http://schemas.microsoft.com/office/drawing/2014/main" val="3120985832"/>
                    </a:ext>
                  </a:extLst>
                </a:gridCol>
              </a:tblGrid>
              <a:tr h="5029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Length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Longer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Shorter sentence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423585594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Tôi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694861495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Thích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Muốn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095118839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Ăn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590809867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Món</a:t>
                      </a:r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35808844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Hamburger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944244768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Ở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1268295463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Quận</a:t>
                      </a:r>
                      <a:endParaRPr lang="en-US" sz="1300" b="1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759764411"/>
                  </a:ext>
                </a:extLst>
              </a:tr>
              <a:tr h="3639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91450" marR="91450" marT="45719" marB="45719"/>
                </a:tc>
                <a:extLst>
                  <a:ext uri="{0D108BD9-81ED-4DB2-BD59-A6C34878D82A}">
                    <a16:rowId xmlns="" xmlns:a16="http://schemas.microsoft.com/office/drawing/2014/main" val="2268075167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V="1">
            <a:off x="2604616" y="2065037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604616" y="2822918"/>
            <a:ext cx="939113" cy="12357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2829016" y="3179622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2834464" y="3555008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834464" y="4005986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834464" y="4365825"/>
            <a:ext cx="377643" cy="375386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/>
                  <a:t>containPercent</a:t>
                </a:r>
                <a14:m>
                  <m:oMath xmlns:m="http://schemas.openxmlformats.org/officeDocument/2006/math">
                    <m:r>
                      <a:rPr lang="el-GR" sz="36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𝑛𝑢𝑚𝑂𝑓𝐶𝑜𝑛𝑡𝑎𝑖𝑛𝑠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𝑙𝑜𝑛𝑔𝑒𝑟𝑆𝑒𝑛𝐿𝑒𝑛𝑔𝑡h</m:t>
                        </m:r>
                      </m:den>
                    </m:f>
                    <m:r>
                      <a:rPr lang="en-US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36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den>
                    </m:f>
                    <m:r>
                      <a:rPr lang="bg-BG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0.75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8" y="5479749"/>
                <a:ext cx="8936792" cy="869212"/>
              </a:xfrm>
              <a:prstGeom prst="rect">
                <a:avLst/>
              </a:prstGeom>
              <a:blipFill rotWithShape="0">
                <a:blip r:embed="rId2"/>
                <a:stretch>
                  <a:fillRect l="-3138" t="-2113" b="-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 bwMode="auto">
          <a:xfrm>
            <a:off x="6334544" y="4005985"/>
            <a:ext cx="628891" cy="1272699"/>
          </a:xfrm>
          <a:prstGeom prst="rect">
            <a:avLst/>
          </a:prstGeom>
          <a:noFill/>
          <a:ln w="57150" cap="sq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Algorithm – Sentence compare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901F9F-209B-41C2-80AA-7BCC281E8FC3}" type="slidenum">
              <a:rPr lang="en-US" smtClean="0"/>
              <a:pPr>
                <a:defRPr/>
              </a:pPr>
              <a:t>314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8030" y="2305155"/>
            <a:ext cx="51796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muốn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bơ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gơ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ở q1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43854" y="4474861"/>
            <a:ext cx="66479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Tôi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thích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món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hamburger ở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quận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1</a:t>
            </a:r>
          </a:p>
        </p:txBody>
      </p:sp>
      <p:sp>
        <p:nvSpPr>
          <p:cNvPr id="3" name="TextBox 2"/>
          <p:cNvSpPr txBox="1"/>
          <p:nvPr/>
        </p:nvSpPr>
        <p:spPr>
          <a:xfrm rot="5400000">
            <a:off x="3630228" y="2100118"/>
            <a:ext cx="167545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~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4099389" y="2092204"/>
            <a:ext cx="167545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5326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Manage Log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315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7" name="Straight Arrow Connector 4"/>
          <p:cNvCxnSpPr>
            <a:cxnSpLocks noChangeShapeType="1"/>
            <a:stCxn id="15" idx="1"/>
          </p:cNvCxnSpPr>
          <p:nvPr/>
        </p:nvCxnSpPr>
        <p:spPr bwMode="auto">
          <a:xfrm flipH="1">
            <a:off x="1784734" y="3207097"/>
            <a:ext cx="5161849" cy="695684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51"/>
          <p:cNvSpPr txBox="1">
            <a:spLocks noChangeArrowheads="1"/>
          </p:cNvSpPr>
          <p:nvPr/>
        </p:nvSpPr>
        <p:spPr bwMode="auto">
          <a:xfrm rot="21172394">
            <a:off x="3472607" y="3085067"/>
            <a:ext cx="21729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Analyze user say</a:t>
            </a:r>
          </a:p>
        </p:txBody>
      </p:sp>
      <p:pic>
        <p:nvPicPr>
          <p:cNvPr id="16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4" y="3663069"/>
            <a:ext cx="13081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76634" y="5396125"/>
            <a:ext cx="150336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4"/>
          <p:cNvCxnSpPr>
            <a:cxnSpLocks noChangeShapeType="1"/>
            <a:stCxn id="19" idx="0"/>
            <a:endCxn id="16" idx="2"/>
          </p:cNvCxnSpPr>
          <p:nvPr/>
        </p:nvCxnSpPr>
        <p:spPr bwMode="auto">
          <a:xfrm flipH="1" flipV="1">
            <a:off x="1130684" y="4142494"/>
            <a:ext cx="97631" cy="1253631"/>
          </a:xfrm>
          <a:prstGeom prst="straightConnector1">
            <a:avLst/>
          </a:prstGeom>
          <a:noFill/>
          <a:ln w="50800" cap="sq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51"/>
          <p:cNvSpPr txBox="1">
            <a:spLocks noChangeArrowheads="1"/>
          </p:cNvSpPr>
          <p:nvPr/>
        </p:nvSpPr>
        <p:spPr bwMode="auto">
          <a:xfrm rot="21172394">
            <a:off x="1270581" y="4497592"/>
            <a:ext cx="2172992" cy="36933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(1) train</a:t>
            </a:r>
          </a:p>
        </p:txBody>
      </p:sp>
      <p:sp>
        <p:nvSpPr>
          <p:cNvPr id="20" name="TextBox 27"/>
          <p:cNvSpPr txBox="1">
            <a:spLocks noChangeArrowheads="1"/>
          </p:cNvSpPr>
          <p:nvPr/>
        </p:nvSpPr>
        <p:spPr bwMode="auto">
          <a:xfrm>
            <a:off x="3255932" y="2702066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541269" y="6550025"/>
            <a:ext cx="14387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Training</a:t>
            </a:r>
          </a:p>
        </p:txBody>
      </p:sp>
    </p:spTree>
    <p:extLst>
      <p:ext uri="{BB962C8B-B14F-4D97-AF65-F5344CB8AC3E}">
        <p14:creationId xmlns:p14="http://schemas.microsoft.com/office/powerpoint/2010/main" val="377481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Manage Log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316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7" name="Straight Arrow Connector 4"/>
          <p:cNvCxnSpPr>
            <a:cxnSpLocks noChangeShapeType="1"/>
            <a:stCxn id="15" idx="1"/>
          </p:cNvCxnSpPr>
          <p:nvPr/>
        </p:nvCxnSpPr>
        <p:spPr bwMode="auto">
          <a:xfrm flipH="1">
            <a:off x="1784734" y="3207097"/>
            <a:ext cx="5161849" cy="695684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51"/>
          <p:cNvSpPr txBox="1">
            <a:spLocks noChangeArrowheads="1"/>
          </p:cNvSpPr>
          <p:nvPr/>
        </p:nvSpPr>
        <p:spPr bwMode="auto">
          <a:xfrm rot="21172394">
            <a:off x="3472607" y="3085067"/>
            <a:ext cx="21729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Analyze user say</a:t>
            </a:r>
          </a:p>
        </p:txBody>
      </p:sp>
      <p:pic>
        <p:nvPicPr>
          <p:cNvPr id="16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4" y="3663069"/>
            <a:ext cx="13081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76634" y="5396125"/>
            <a:ext cx="150336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4"/>
          <p:cNvCxnSpPr>
            <a:cxnSpLocks noChangeShapeType="1"/>
            <a:stCxn id="19" idx="0"/>
            <a:endCxn id="16" idx="2"/>
          </p:cNvCxnSpPr>
          <p:nvPr/>
        </p:nvCxnSpPr>
        <p:spPr bwMode="auto">
          <a:xfrm flipH="1" flipV="1">
            <a:off x="1130684" y="4142494"/>
            <a:ext cx="97631" cy="1253631"/>
          </a:xfrm>
          <a:prstGeom prst="straightConnector1">
            <a:avLst/>
          </a:prstGeom>
          <a:noFill/>
          <a:ln w="50800" cap="sq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51"/>
          <p:cNvSpPr txBox="1">
            <a:spLocks noChangeArrowheads="1"/>
          </p:cNvSpPr>
          <p:nvPr/>
        </p:nvSpPr>
        <p:spPr bwMode="auto">
          <a:xfrm rot="21172394">
            <a:off x="1270581" y="4497592"/>
            <a:ext cx="2172992" cy="36933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(1) train</a:t>
            </a:r>
          </a:p>
        </p:txBody>
      </p:sp>
      <p:sp>
        <p:nvSpPr>
          <p:cNvPr id="20" name="TextBox 27"/>
          <p:cNvSpPr txBox="1">
            <a:spLocks noChangeArrowheads="1"/>
          </p:cNvSpPr>
          <p:nvPr/>
        </p:nvSpPr>
        <p:spPr bwMode="auto">
          <a:xfrm>
            <a:off x="3255932" y="2702066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541269" y="6550025"/>
            <a:ext cx="14387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Training</a:t>
            </a:r>
          </a:p>
        </p:txBody>
      </p:sp>
      <p:pic>
        <p:nvPicPr>
          <p:cNvPr id="23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583" y="5181222"/>
            <a:ext cx="1306512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7"/>
          <p:cNvSpPr txBox="1">
            <a:spLocks noChangeArrowheads="1"/>
          </p:cNvSpPr>
          <p:nvPr/>
        </p:nvSpPr>
        <p:spPr bwMode="auto">
          <a:xfrm>
            <a:off x="7330807" y="6365359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52795154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Manage Log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317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7" name="Straight Arrow Connector 4"/>
          <p:cNvCxnSpPr>
            <a:cxnSpLocks noChangeShapeType="1"/>
            <a:stCxn id="15" idx="1"/>
          </p:cNvCxnSpPr>
          <p:nvPr/>
        </p:nvCxnSpPr>
        <p:spPr bwMode="auto">
          <a:xfrm flipH="1">
            <a:off x="1784734" y="3207097"/>
            <a:ext cx="5161849" cy="695684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51"/>
          <p:cNvSpPr txBox="1">
            <a:spLocks noChangeArrowheads="1"/>
          </p:cNvSpPr>
          <p:nvPr/>
        </p:nvSpPr>
        <p:spPr bwMode="auto">
          <a:xfrm rot="21172394">
            <a:off x="3472607" y="3085067"/>
            <a:ext cx="21729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Analyze user say</a:t>
            </a:r>
          </a:p>
        </p:txBody>
      </p:sp>
      <p:pic>
        <p:nvPicPr>
          <p:cNvPr id="16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4" y="3663069"/>
            <a:ext cx="13081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76634" y="5396125"/>
            <a:ext cx="150336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4"/>
          <p:cNvCxnSpPr>
            <a:cxnSpLocks noChangeShapeType="1"/>
            <a:stCxn id="19" idx="0"/>
            <a:endCxn id="16" idx="2"/>
          </p:cNvCxnSpPr>
          <p:nvPr/>
        </p:nvCxnSpPr>
        <p:spPr bwMode="auto">
          <a:xfrm flipH="1" flipV="1">
            <a:off x="1130684" y="4142494"/>
            <a:ext cx="97631" cy="1253631"/>
          </a:xfrm>
          <a:prstGeom prst="straightConnector1">
            <a:avLst/>
          </a:prstGeom>
          <a:noFill/>
          <a:ln w="50800" cap="sq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51"/>
          <p:cNvSpPr txBox="1">
            <a:spLocks noChangeArrowheads="1"/>
          </p:cNvSpPr>
          <p:nvPr/>
        </p:nvSpPr>
        <p:spPr bwMode="auto">
          <a:xfrm rot="21172394">
            <a:off x="1270581" y="4497592"/>
            <a:ext cx="2172992" cy="36933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(1) train</a:t>
            </a:r>
          </a:p>
        </p:txBody>
      </p:sp>
      <p:sp>
        <p:nvSpPr>
          <p:cNvPr id="20" name="TextBox 27"/>
          <p:cNvSpPr txBox="1">
            <a:spLocks noChangeArrowheads="1"/>
          </p:cNvSpPr>
          <p:nvPr/>
        </p:nvSpPr>
        <p:spPr bwMode="auto">
          <a:xfrm>
            <a:off x="3255932" y="2702066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541269" y="6550025"/>
            <a:ext cx="14387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Training</a:t>
            </a:r>
          </a:p>
        </p:txBody>
      </p:sp>
      <p:pic>
        <p:nvPicPr>
          <p:cNvPr id="23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583" y="5181222"/>
            <a:ext cx="1306512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7"/>
          <p:cNvSpPr txBox="1">
            <a:spLocks noChangeArrowheads="1"/>
          </p:cNvSpPr>
          <p:nvPr/>
        </p:nvSpPr>
        <p:spPr bwMode="auto">
          <a:xfrm>
            <a:off x="7330807" y="6365359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cxnSp>
        <p:nvCxnSpPr>
          <p:cNvPr id="26" name="Straight Arrow Connector 4"/>
          <p:cNvCxnSpPr>
            <a:cxnSpLocks noChangeShapeType="1"/>
            <a:stCxn id="15" idx="2"/>
            <a:endCxn id="23" idx="0"/>
          </p:cNvCxnSpPr>
          <p:nvPr/>
        </p:nvCxnSpPr>
        <p:spPr bwMode="auto">
          <a:xfrm>
            <a:off x="7596761" y="3391763"/>
            <a:ext cx="3078" cy="1789459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51"/>
          <p:cNvSpPr txBox="1">
            <a:spLocks noChangeArrowheads="1"/>
          </p:cNvSpPr>
          <p:nvPr/>
        </p:nvSpPr>
        <p:spPr bwMode="auto">
          <a:xfrm>
            <a:off x="7596761" y="4142494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(4) Write log</a:t>
            </a:r>
          </a:p>
        </p:txBody>
      </p:sp>
    </p:spTree>
    <p:extLst>
      <p:ext uri="{BB962C8B-B14F-4D97-AF65-F5344CB8AC3E}">
        <p14:creationId xmlns:p14="http://schemas.microsoft.com/office/powerpoint/2010/main" val="10849802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Manage Log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318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7" name="Straight Arrow Connector 4"/>
          <p:cNvCxnSpPr>
            <a:cxnSpLocks noChangeShapeType="1"/>
            <a:stCxn id="15" idx="1"/>
          </p:cNvCxnSpPr>
          <p:nvPr/>
        </p:nvCxnSpPr>
        <p:spPr bwMode="auto">
          <a:xfrm flipH="1">
            <a:off x="1784734" y="3207097"/>
            <a:ext cx="5161849" cy="695684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51"/>
          <p:cNvSpPr txBox="1">
            <a:spLocks noChangeArrowheads="1"/>
          </p:cNvSpPr>
          <p:nvPr/>
        </p:nvSpPr>
        <p:spPr bwMode="auto">
          <a:xfrm rot="21172394">
            <a:off x="3472607" y="3085067"/>
            <a:ext cx="21729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Analyze user say</a:t>
            </a:r>
          </a:p>
        </p:txBody>
      </p:sp>
      <p:pic>
        <p:nvPicPr>
          <p:cNvPr id="16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4" y="3663069"/>
            <a:ext cx="13081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476634" y="5396125"/>
            <a:ext cx="150336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4"/>
          <p:cNvCxnSpPr>
            <a:cxnSpLocks noChangeShapeType="1"/>
            <a:stCxn id="19" idx="0"/>
            <a:endCxn id="16" idx="2"/>
          </p:cNvCxnSpPr>
          <p:nvPr/>
        </p:nvCxnSpPr>
        <p:spPr bwMode="auto">
          <a:xfrm flipH="1" flipV="1">
            <a:off x="1130684" y="4142494"/>
            <a:ext cx="97631" cy="1253631"/>
          </a:xfrm>
          <a:prstGeom prst="straightConnector1">
            <a:avLst/>
          </a:prstGeom>
          <a:noFill/>
          <a:ln w="50800" cap="sq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51"/>
          <p:cNvSpPr txBox="1">
            <a:spLocks noChangeArrowheads="1"/>
          </p:cNvSpPr>
          <p:nvPr/>
        </p:nvSpPr>
        <p:spPr bwMode="auto">
          <a:xfrm rot="21172394">
            <a:off x="1270581" y="4497592"/>
            <a:ext cx="2172992" cy="36933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(1) train</a:t>
            </a:r>
          </a:p>
        </p:txBody>
      </p:sp>
      <p:sp>
        <p:nvSpPr>
          <p:cNvPr id="20" name="TextBox 27"/>
          <p:cNvSpPr txBox="1">
            <a:spLocks noChangeArrowheads="1"/>
          </p:cNvSpPr>
          <p:nvPr/>
        </p:nvSpPr>
        <p:spPr bwMode="auto">
          <a:xfrm>
            <a:off x="3255932" y="2702066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541269" y="6550025"/>
            <a:ext cx="14387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Training</a:t>
            </a:r>
          </a:p>
        </p:txBody>
      </p:sp>
      <p:pic>
        <p:nvPicPr>
          <p:cNvPr id="23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583" y="5181222"/>
            <a:ext cx="1306512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7"/>
          <p:cNvSpPr txBox="1">
            <a:spLocks noChangeArrowheads="1"/>
          </p:cNvSpPr>
          <p:nvPr/>
        </p:nvSpPr>
        <p:spPr bwMode="auto">
          <a:xfrm>
            <a:off x="7330807" y="6365359"/>
            <a:ext cx="514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Log</a:t>
            </a:r>
          </a:p>
        </p:txBody>
      </p:sp>
      <p:cxnSp>
        <p:nvCxnSpPr>
          <p:cNvPr id="26" name="Straight Arrow Connector 4"/>
          <p:cNvCxnSpPr>
            <a:cxnSpLocks noChangeShapeType="1"/>
            <a:stCxn id="15" idx="2"/>
            <a:endCxn id="23" idx="0"/>
          </p:cNvCxnSpPr>
          <p:nvPr/>
        </p:nvCxnSpPr>
        <p:spPr bwMode="auto">
          <a:xfrm>
            <a:off x="7596761" y="3391763"/>
            <a:ext cx="3078" cy="1789459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51"/>
          <p:cNvSpPr txBox="1">
            <a:spLocks noChangeArrowheads="1"/>
          </p:cNvSpPr>
          <p:nvPr/>
        </p:nvSpPr>
        <p:spPr bwMode="auto">
          <a:xfrm>
            <a:off x="7596761" y="4142494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(4) Write log</a:t>
            </a:r>
          </a:p>
        </p:txBody>
      </p:sp>
      <p:cxnSp>
        <p:nvCxnSpPr>
          <p:cNvPr id="28" name="Straight Arrow Connector 4"/>
          <p:cNvCxnSpPr>
            <a:cxnSpLocks noChangeShapeType="1"/>
            <a:stCxn id="19" idx="3"/>
          </p:cNvCxnSpPr>
          <p:nvPr/>
        </p:nvCxnSpPr>
        <p:spPr bwMode="auto">
          <a:xfrm flipV="1">
            <a:off x="1979996" y="5834478"/>
            <a:ext cx="5060346" cy="186328"/>
          </a:xfrm>
          <a:prstGeom prst="straightConnector1">
            <a:avLst/>
          </a:prstGeom>
          <a:noFill/>
          <a:ln w="50800" cap="sq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51"/>
          <p:cNvSpPr txBox="1">
            <a:spLocks noChangeArrowheads="1"/>
          </p:cNvSpPr>
          <p:nvPr/>
        </p:nvSpPr>
        <p:spPr bwMode="auto">
          <a:xfrm rot="21421984">
            <a:off x="3801052" y="5434907"/>
            <a:ext cx="2172992" cy="36933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(2) Manage Log</a:t>
            </a:r>
          </a:p>
        </p:txBody>
      </p:sp>
    </p:spTree>
    <p:extLst>
      <p:ext uri="{BB962C8B-B14F-4D97-AF65-F5344CB8AC3E}">
        <p14:creationId xmlns:p14="http://schemas.microsoft.com/office/powerpoint/2010/main" val="171252587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319</a:t>
            </a:fld>
            <a:endParaRPr lang="en-US"/>
          </a:p>
        </p:txBody>
      </p:sp>
      <p:sp>
        <p:nvSpPr>
          <p:cNvPr id="5" name="Shape 1996"/>
          <p:cNvSpPr txBox="1"/>
          <p:nvPr/>
        </p:nvSpPr>
        <p:spPr>
          <a:xfrm>
            <a:off x="195943" y="1627857"/>
            <a:ext cx="8752113" cy="282582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b="1" dirty="0"/>
              <a:t>To enhance the user experience we create</a:t>
            </a:r>
            <a:r>
              <a:rPr lang="en-US" sz="28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Persistent Menu</a:t>
            </a:r>
            <a:r>
              <a:rPr lang="en-US" sz="2800" dirty="0"/>
              <a:t> is a menu that is always available to the user. This menu should contain top-level actions that users can enact at any point.</a:t>
            </a:r>
          </a:p>
          <a:p>
            <a:pPr>
              <a:spcBef>
                <a:spcPts val="450"/>
              </a:spcBef>
            </a:pPr>
            <a:endParaRPr lang="en" sz="2800" dirty="0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Additional Features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8906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58F60-D390-45F7-A074-7B3351DFC6AE}" type="slidenum">
              <a:rPr lang="en-US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638"/>
            <a:ext cx="8572501" cy="40027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23" y="1417638"/>
            <a:ext cx="2713731" cy="48244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283669" y="4524702"/>
            <a:ext cx="425669" cy="173421"/>
          </a:xfrm>
          <a:prstGeom prst="ellipse">
            <a:avLst/>
          </a:pr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58" y="2028765"/>
            <a:ext cx="2053459" cy="20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Additional Features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215261" y="3197484"/>
            <a:ext cx="767687" cy="20687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hape 1996"/>
          <p:cNvSpPr txBox="1"/>
          <p:nvPr/>
        </p:nvSpPr>
        <p:spPr>
          <a:xfrm>
            <a:off x="195943" y="1627857"/>
            <a:ext cx="8752113" cy="74185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</a:pPr>
            <a:r>
              <a:rPr lang="en-US" sz="2800" b="1" dirty="0"/>
              <a:t>Persistent Menu</a:t>
            </a:r>
            <a:endParaRPr lang="en" sz="2800" b="1" dirty="0">
              <a:solidFill>
                <a:schemeClr val="dk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072" y="2596079"/>
            <a:ext cx="3800503" cy="29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9834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Additional Features</a:t>
            </a:r>
          </a:p>
        </p:txBody>
      </p:sp>
      <p:sp>
        <p:nvSpPr>
          <p:cNvPr id="8" name="Shape 1996"/>
          <p:cNvSpPr txBox="1"/>
          <p:nvPr/>
        </p:nvSpPr>
        <p:spPr>
          <a:xfrm>
            <a:off x="195943" y="1627857"/>
            <a:ext cx="8752113" cy="74185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</a:pPr>
            <a:r>
              <a:rPr lang="en-US" sz="2800" b="1" dirty="0"/>
              <a:t>Persistent Menu</a:t>
            </a:r>
            <a:endParaRPr lang="en" sz="2800" b="1" dirty="0">
              <a:solidFill>
                <a:schemeClr val="dk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072" y="2596079"/>
            <a:ext cx="3800503" cy="2909957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215261" y="3197484"/>
            <a:ext cx="767687" cy="20687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Arrow: Right 10"/>
          <p:cNvSpPr/>
          <p:nvPr/>
        </p:nvSpPr>
        <p:spPr>
          <a:xfrm>
            <a:off x="221937" y="3658977"/>
            <a:ext cx="767687" cy="20687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 rot="16200000">
            <a:off x="3905878" y="3040021"/>
            <a:ext cx="489288" cy="1011086"/>
            <a:chOff x="0" y="447"/>
            <a:chExt cx="1146298" cy="1637567"/>
          </a:xfrm>
        </p:grpSpPr>
        <p:sp>
          <p:nvSpPr>
            <p:cNvPr id="15" name="Chevron 8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solidFill>
              <a:srgbClr val="00B050"/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Round Same Side Corner Rectangle 11"/>
          <p:cNvSpPr/>
          <p:nvPr/>
        </p:nvSpPr>
        <p:spPr>
          <a:xfrm>
            <a:off x="4645409" y="3290267"/>
            <a:ext cx="4498590" cy="499941"/>
          </a:xfrm>
          <a:prstGeom prst="round2Same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1600" dirty="0"/>
              <a:t>Suggesting food and restaurant has high rating</a:t>
            </a:r>
          </a:p>
        </p:txBody>
      </p:sp>
    </p:spTree>
    <p:extLst>
      <p:ext uri="{BB962C8B-B14F-4D97-AF65-F5344CB8AC3E}">
        <p14:creationId xmlns:p14="http://schemas.microsoft.com/office/powerpoint/2010/main" val="174871747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072" y="2596079"/>
            <a:ext cx="3800503" cy="29099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Additional Features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195943" y="4098262"/>
            <a:ext cx="767687" cy="25589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Shape 1996"/>
          <p:cNvSpPr txBox="1"/>
          <p:nvPr/>
        </p:nvSpPr>
        <p:spPr>
          <a:xfrm>
            <a:off x="195943" y="1627857"/>
            <a:ext cx="8752113" cy="67390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</a:pPr>
            <a:r>
              <a:rPr lang="en-US" sz="2800" b="1" dirty="0"/>
              <a:t>Persistent Menu</a:t>
            </a:r>
            <a:endParaRPr lang="en" sz="2800" b="1" dirty="0">
              <a:solidFill>
                <a:schemeClr val="dk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 rot="16200000">
            <a:off x="3905878" y="3040021"/>
            <a:ext cx="489288" cy="1011086"/>
            <a:chOff x="0" y="447"/>
            <a:chExt cx="1146298" cy="1637567"/>
          </a:xfrm>
        </p:grpSpPr>
        <p:sp>
          <p:nvSpPr>
            <p:cNvPr id="14" name="Chevron 8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solidFill>
              <a:srgbClr val="00B050"/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6200000">
            <a:off x="3911704" y="3783498"/>
            <a:ext cx="489288" cy="1011086"/>
            <a:chOff x="0" y="447"/>
            <a:chExt cx="1146298" cy="1637567"/>
          </a:xfrm>
        </p:grpSpPr>
        <p:sp>
          <p:nvSpPr>
            <p:cNvPr id="18" name="Chevron 8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solidFill>
              <a:srgbClr val="00B050"/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Round Same Side Corner Rectangle 11"/>
          <p:cNvSpPr/>
          <p:nvPr/>
        </p:nvSpPr>
        <p:spPr>
          <a:xfrm>
            <a:off x="4632530" y="4033744"/>
            <a:ext cx="4524348" cy="499941"/>
          </a:xfrm>
          <a:prstGeom prst="round2Same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600" dirty="0"/>
              <a:t>Support training bot for more intelligent</a:t>
            </a:r>
          </a:p>
          <a:p>
            <a:endParaRPr lang="en-US" sz="1600" dirty="0"/>
          </a:p>
        </p:txBody>
      </p:sp>
      <p:sp>
        <p:nvSpPr>
          <p:cNvPr id="22" name="Round Same Side Corner Rectangle 11"/>
          <p:cNvSpPr/>
          <p:nvPr/>
        </p:nvSpPr>
        <p:spPr>
          <a:xfrm>
            <a:off x="4645409" y="3290267"/>
            <a:ext cx="4498590" cy="499941"/>
          </a:xfrm>
          <a:prstGeom prst="round2Same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1600" dirty="0"/>
              <a:t>Suggesting food and restaurant has high rating</a:t>
            </a:r>
          </a:p>
        </p:txBody>
      </p:sp>
    </p:spTree>
    <p:extLst>
      <p:ext uri="{BB962C8B-B14F-4D97-AF65-F5344CB8AC3E}">
        <p14:creationId xmlns:p14="http://schemas.microsoft.com/office/powerpoint/2010/main" val="112141467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Additional Features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195943" y="4694147"/>
            <a:ext cx="767687" cy="25589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072" y="2596079"/>
            <a:ext cx="3800503" cy="2909957"/>
          </a:xfrm>
          <a:prstGeom prst="rect">
            <a:avLst/>
          </a:prstGeom>
        </p:spPr>
      </p:pic>
      <p:sp>
        <p:nvSpPr>
          <p:cNvPr id="9" name="Shape 1996"/>
          <p:cNvSpPr txBox="1"/>
          <p:nvPr/>
        </p:nvSpPr>
        <p:spPr>
          <a:xfrm>
            <a:off x="195943" y="1627857"/>
            <a:ext cx="8752113" cy="75273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</a:pPr>
            <a:r>
              <a:rPr lang="en-US" sz="2800" b="1" dirty="0"/>
              <a:t>Persistent Menu</a:t>
            </a:r>
            <a:endParaRPr lang="en" sz="2800" b="1" dirty="0">
              <a:solidFill>
                <a:schemeClr val="dk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16200000">
            <a:off x="3911704" y="3783498"/>
            <a:ext cx="489288" cy="1011086"/>
            <a:chOff x="0" y="447"/>
            <a:chExt cx="1146298" cy="1637567"/>
          </a:xfrm>
        </p:grpSpPr>
        <p:sp>
          <p:nvSpPr>
            <p:cNvPr id="13" name="Chevron 8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solidFill>
              <a:srgbClr val="00B050"/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rot="16200000">
            <a:off x="3905878" y="3040021"/>
            <a:ext cx="489288" cy="1011086"/>
            <a:chOff x="0" y="447"/>
            <a:chExt cx="1146298" cy="1637567"/>
          </a:xfrm>
        </p:grpSpPr>
        <p:sp>
          <p:nvSpPr>
            <p:cNvPr id="17" name="Chevron 8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solidFill>
              <a:srgbClr val="00B050"/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6200000">
            <a:off x="3918757" y="4292834"/>
            <a:ext cx="489288" cy="1011086"/>
            <a:chOff x="0" y="447"/>
            <a:chExt cx="1146298" cy="1637567"/>
          </a:xfrm>
        </p:grpSpPr>
        <p:sp>
          <p:nvSpPr>
            <p:cNvPr id="21" name="Chevron 8"/>
            <p:cNvSpPr/>
            <p:nvPr/>
          </p:nvSpPr>
          <p:spPr>
            <a:xfrm rot="5400000">
              <a:off x="-245635" y="246082"/>
              <a:ext cx="1637567" cy="1146297"/>
            </a:xfrm>
            <a:prstGeom prst="chevron">
              <a:avLst/>
            </a:prstGeom>
            <a:solidFill>
              <a:srgbClr val="00B050"/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vron 4"/>
            <p:cNvSpPr txBox="1"/>
            <p:nvPr/>
          </p:nvSpPr>
          <p:spPr>
            <a:xfrm>
              <a:off x="1" y="573596"/>
              <a:ext cx="1146297" cy="49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ound Same Side Corner Rectangle 11"/>
          <p:cNvSpPr/>
          <p:nvPr/>
        </p:nvSpPr>
        <p:spPr>
          <a:xfrm>
            <a:off x="4632530" y="4635990"/>
            <a:ext cx="4524348" cy="499941"/>
          </a:xfrm>
          <a:prstGeom prst="round2Same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600" dirty="0"/>
              <a:t>Manual shortcuts</a:t>
            </a:r>
          </a:p>
        </p:txBody>
      </p:sp>
      <p:sp>
        <p:nvSpPr>
          <p:cNvPr id="26" name="Round Same Side Corner Rectangle 11"/>
          <p:cNvSpPr/>
          <p:nvPr/>
        </p:nvSpPr>
        <p:spPr>
          <a:xfrm>
            <a:off x="4632530" y="4033744"/>
            <a:ext cx="4524348" cy="499941"/>
          </a:xfrm>
          <a:prstGeom prst="round2Same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600" dirty="0"/>
              <a:t>Support training bot for more intelligent</a:t>
            </a:r>
          </a:p>
        </p:txBody>
      </p:sp>
      <p:sp>
        <p:nvSpPr>
          <p:cNvPr id="27" name="Round Same Side Corner Rectangle 11"/>
          <p:cNvSpPr/>
          <p:nvPr/>
        </p:nvSpPr>
        <p:spPr>
          <a:xfrm>
            <a:off x="4645409" y="3290267"/>
            <a:ext cx="4498590" cy="499941"/>
          </a:xfrm>
          <a:prstGeom prst="round2Same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1600" dirty="0"/>
              <a:t>Suggesting food and restaurant has high rating</a:t>
            </a:r>
          </a:p>
        </p:txBody>
      </p:sp>
    </p:spTree>
    <p:extLst>
      <p:ext uri="{BB962C8B-B14F-4D97-AF65-F5344CB8AC3E}">
        <p14:creationId xmlns:p14="http://schemas.microsoft.com/office/powerpoint/2010/main" val="40225878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Additional Features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195943" y="3338820"/>
            <a:ext cx="1044054" cy="37872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hape 1996"/>
          <p:cNvSpPr txBox="1"/>
          <p:nvPr/>
        </p:nvSpPr>
        <p:spPr>
          <a:xfrm>
            <a:off x="195943" y="1627857"/>
            <a:ext cx="8752113" cy="8556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</a:pPr>
            <a:r>
              <a:rPr lang="en-US" sz="2800" b="1" dirty="0"/>
              <a:t>Shortcuts</a:t>
            </a:r>
            <a:endParaRPr lang="en" sz="2800" b="1" dirty="0">
              <a:solidFill>
                <a:schemeClr val="dk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66" y="2693718"/>
            <a:ext cx="5512786" cy="22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05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dirty="0"/>
              <a:t>Additional Features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195943" y="3996330"/>
            <a:ext cx="1044054" cy="37872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hape 1996"/>
          <p:cNvSpPr txBox="1"/>
          <p:nvPr/>
        </p:nvSpPr>
        <p:spPr>
          <a:xfrm>
            <a:off x="195943" y="1627857"/>
            <a:ext cx="8752113" cy="86088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</a:pPr>
            <a:r>
              <a:rPr lang="en-US" sz="2800" b="1" dirty="0"/>
              <a:t>Shortcuts</a:t>
            </a:r>
            <a:endParaRPr lang="en" sz="2800" b="1" dirty="0">
              <a:solidFill>
                <a:schemeClr val="dk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66" y="2693718"/>
            <a:ext cx="5512786" cy="22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2233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9"/>
            <a:ext cx="6858000" cy="1209072"/>
          </a:xfrm>
        </p:spPr>
        <p:txBody>
          <a:bodyPr/>
          <a:lstStyle/>
          <a:p>
            <a:pPr eaLnBrk="1" hangingPunct="1">
              <a:defRPr/>
            </a:pPr>
            <a:r>
              <a:rPr lang="en-US" sz="80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5200" y="6550025"/>
            <a:ext cx="558800" cy="30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604146-1C1D-4874-875A-54D7D4C2E7CB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408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Place Suggesting Intelligent Bot</a:t>
            </a:r>
          </a:p>
        </p:txBody>
      </p:sp>
      <p:sp>
        <p:nvSpPr>
          <p:cNvPr id="9" name="Shape 1123"/>
          <p:cNvSpPr txBox="1"/>
          <p:nvPr/>
        </p:nvSpPr>
        <p:spPr>
          <a:xfrm>
            <a:off x="781650" y="2598775"/>
            <a:ext cx="4380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Scenario:</a:t>
            </a:r>
          </a:p>
        </p:txBody>
      </p:sp>
      <p:sp>
        <p:nvSpPr>
          <p:cNvPr id="10" name="Shape 1122"/>
          <p:cNvSpPr txBox="1"/>
          <p:nvPr/>
        </p:nvSpPr>
        <p:spPr>
          <a:xfrm>
            <a:off x="781650" y="3270175"/>
            <a:ext cx="7969199" cy="9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/>
              <a:t>Lan</a:t>
            </a:r>
            <a:r>
              <a:rPr lang="en-US" sz="2400" dirty="0"/>
              <a:t> just know about “</a:t>
            </a:r>
            <a:r>
              <a:rPr lang="en-US" sz="2400" dirty="0" err="1"/>
              <a:t>Ở</a:t>
            </a:r>
            <a:r>
              <a:rPr lang="en-US" sz="2400" dirty="0"/>
              <a:t> </a:t>
            </a:r>
            <a:r>
              <a:rPr lang="en-US" sz="2400" dirty="0" err="1"/>
              <a:t>đâu</a:t>
            </a:r>
            <a:r>
              <a:rPr lang="en-US" sz="2400" dirty="0"/>
              <a:t> </a:t>
            </a:r>
            <a:r>
              <a:rPr lang="en-US" sz="2400" dirty="0" err="1"/>
              <a:t>ngon</a:t>
            </a:r>
            <a:r>
              <a:rPr lang="en-US" sz="2400" dirty="0"/>
              <a:t>” chat bot. She takes around to view all features of it.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64910467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cs typeface="Aharoni" pitchFamily="2" charset="0"/>
              </a:rPr>
              <a:t>Our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D123C8-9CC9-48A2-966D-B9E580C92334}" type="slidenum">
              <a:rPr lang="en-US"/>
              <a:pPr>
                <a:defRPr/>
              </a:pPr>
              <a:t>327</a:t>
            </a:fld>
            <a:endParaRPr lang="en-US"/>
          </a:p>
        </p:txBody>
      </p:sp>
      <p:sp>
        <p:nvSpPr>
          <p:cNvPr id="220164" name="Rectangle 5"/>
          <p:cNvSpPr>
            <a:spLocks noChangeArrowheads="1"/>
          </p:cNvSpPr>
          <p:nvPr/>
        </p:nvSpPr>
        <p:spPr bwMode="auto">
          <a:xfrm>
            <a:off x="2135188" y="2120900"/>
            <a:ext cx="4873625" cy="2894013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endParaRPr lang="en-US" altLang="en-US" sz="2400" b="1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900" y="1871663"/>
            <a:ext cx="795338" cy="492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rPr>
              <a:t>PSIB</a:t>
            </a:r>
          </a:p>
        </p:txBody>
      </p:sp>
      <p:pic>
        <p:nvPicPr>
          <p:cNvPr id="220166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1681163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67" name="TextBox 27"/>
          <p:cNvSpPr txBox="1">
            <a:spLocks noChangeArrowheads="1"/>
          </p:cNvSpPr>
          <p:nvPr/>
        </p:nvSpPr>
        <p:spPr bwMode="auto">
          <a:xfrm>
            <a:off x="273050" y="2994025"/>
            <a:ext cx="167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Users</a:t>
            </a:r>
          </a:p>
        </p:txBody>
      </p:sp>
      <p:sp>
        <p:nvSpPr>
          <p:cNvPr id="220168" name="TextBox 28"/>
          <p:cNvSpPr txBox="1">
            <a:spLocks noChangeArrowheads="1"/>
          </p:cNvSpPr>
          <p:nvPr/>
        </p:nvSpPr>
        <p:spPr bwMode="auto">
          <a:xfrm>
            <a:off x="7677150" y="2994025"/>
            <a:ext cx="120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Staffs</a:t>
            </a:r>
          </a:p>
        </p:txBody>
      </p:sp>
      <p:pic>
        <p:nvPicPr>
          <p:cNvPr id="220169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31963"/>
            <a:ext cx="1211263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17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2363788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cs typeface="Aharoni" pitchFamily="2" charset="0"/>
              </a:rPr>
              <a:t>Our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66EF6F-850B-4C7C-B18A-3EB628DA50EF}" type="slidenum">
              <a:rPr lang="en-US"/>
              <a:pPr>
                <a:defRPr/>
              </a:pPr>
              <a:t>328</a:t>
            </a:fld>
            <a:endParaRPr lang="en-US"/>
          </a:p>
        </p:txBody>
      </p:sp>
      <p:sp>
        <p:nvSpPr>
          <p:cNvPr id="222212" name="Rectangle 5"/>
          <p:cNvSpPr>
            <a:spLocks noChangeArrowheads="1"/>
          </p:cNvSpPr>
          <p:nvPr/>
        </p:nvSpPr>
        <p:spPr bwMode="auto">
          <a:xfrm>
            <a:off x="2135188" y="2120900"/>
            <a:ext cx="4873625" cy="2894013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endParaRPr lang="en-US" altLang="en-US" sz="2400" b="1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900" y="1871663"/>
            <a:ext cx="795338" cy="492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rPr>
              <a:t>PSIB</a:t>
            </a:r>
          </a:p>
        </p:txBody>
      </p:sp>
      <p:cxnSp>
        <p:nvCxnSpPr>
          <p:cNvPr id="222214" name="Elbow Connector 18"/>
          <p:cNvCxnSpPr>
            <a:cxnSpLocks noChangeShapeType="1"/>
          </p:cNvCxnSpPr>
          <p:nvPr/>
        </p:nvCxnSpPr>
        <p:spPr bwMode="auto">
          <a:xfrm rot="5400000" flipH="1" flipV="1">
            <a:off x="1362075" y="3963988"/>
            <a:ext cx="1651000" cy="1358900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221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1681163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216" name="TextBox 27"/>
          <p:cNvSpPr txBox="1">
            <a:spLocks noChangeArrowheads="1"/>
          </p:cNvSpPr>
          <p:nvPr/>
        </p:nvSpPr>
        <p:spPr bwMode="auto">
          <a:xfrm>
            <a:off x="273050" y="2994025"/>
            <a:ext cx="167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Users</a:t>
            </a:r>
          </a:p>
        </p:txBody>
      </p:sp>
      <p:sp>
        <p:nvSpPr>
          <p:cNvPr id="222217" name="TextBox 28"/>
          <p:cNvSpPr txBox="1">
            <a:spLocks noChangeArrowheads="1"/>
          </p:cNvSpPr>
          <p:nvPr/>
        </p:nvSpPr>
        <p:spPr bwMode="auto">
          <a:xfrm>
            <a:off x="7677150" y="2994025"/>
            <a:ext cx="120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Staffs</a:t>
            </a:r>
          </a:p>
        </p:txBody>
      </p:sp>
      <p:pic>
        <p:nvPicPr>
          <p:cNvPr id="222218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31963"/>
            <a:ext cx="1211263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9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2363788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cs typeface="Aharoni" pitchFamily="2" charset="0"/>
              </a:rPr>
              <a:t>Our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F0EFC5-A5E3-4151-B0EC-D47FE98DE55D}" type="slidenum">
              <a:rPr lang="en-US"/>
              <a:pPr>
                <a:defRPr/>
              </a:pPr>
              <a:t>329</a:t>
            </a:fld>
            <a:endParaRPr lang="en-US"/>
          </a:p>
        </p:txBody>
      </p:sp>
      <p:sp>
        <p:nvSpPr>
          <p:cNvPr id="224260" name="Rectangle 5"/>
          <p:cNvSpPr>
            <a:spLocks noChangeArrowheads="1"/>
          </p:cNvSpPr>
          <p:nvPr/>
        </p:nvSpPr>
        <p:spPr bwMode="auto">
          <a:xfrm>
            <a:off x="2135188" y="2120900"/>
            <a:ext cx="4873625" cy="2894013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endParaRPr lang="en-US" altLang="en-US" sz="2400" b="1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900" y="1871663"/>
            <a:ext cx="795338" cy="492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rPr>
              <a:t>PSIB</a:t>
            </a:r>
          </a:p>
        </p:txBody>
      </p:sp>
      <p:cxnSp>
        <p:nvCxnSpPr>
          <p:cNvPr id="224263" name="Elbow Connector 18"/>
          <p:cNvCxnSpPr>
            <a:cxnSpLocks noChangeShapeType="1"/>
          </p:cNvCxnSpPr>
          <p:nvPr/>
        </p:nvCxnSpPr>
        <p:spPr bwMode="auto">
          <a:xfrm rot="5400000" flipH="1" flipV="1">
            <a:off x="1362035" y="3963949"/>
            <a:ext cx="1651000" cy="1358979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426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1681163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5" name="TextBox 27"/>
          <p:cNvSpPr txBox="1">
            <a:spLocks noChangeArrowheads="1"/>
          </p:cNvSpPr>
          <p:nvPr/>
        </p:nvSpPr>
        <p:spPr bwMode="auto">
          <a:xfrm>
            <a:off x="273050" y="2994025"/>
            <a:ext cx="167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Users</a:t>
            </a:r>
          </a:p>
        </p:txBody>
      </p:sp>
      <p:sp>
        <p:nvSpPr>
          <p:cNvPr id="224266" name="TextBox 28"/>
          <p:cNvSpPr txBox="1">
            <a:spLocks noChangeArrowheads="1"/>
          </p:cNvSpPr>
          <p:nvPr/>
        </p:nvSpPr>
        <p:spPr bwMode="auto">
          <a:xfrm>
            <a:off x="7677150" y="2994025"/>
            <a:ext cx="120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Staffs</a:t>
            </a:r>
          </a:p>
        </p:txBody>
      </p:sp>
      <p:pic>
        <p:nvPicPr>
          <p:cNvPr id="224267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31963"/>
            <a:ext cx="1211263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8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2363788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11125" y="5468938"/>
            <a:ext cx="27938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u="sng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Handle user question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Save user info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Suggest nearby place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Analyze most search food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600" y="1546424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Advantages</a:t>
              </a:r>
              <a:endParaRPr lang="en-US" sz="2000" kern="1200" dirty="0"/>
            </a:p>
          </p:txBody>
        </p:sp>
      </p:grpSp>
      <p:sp>
        <p:nvSpPr>
          <p:cNvPr id="11" name="Shape 1996"/>
          <p:cNvSpPr txBox="1"/>
          <p:nvPr/>
        </p:nvSpPr>
        <p:spPr>
          <a:xfrm>
            <a:off x="457200" y="273916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b="1" dirty="0">
                <a:solidFill>
                  <a:srgbClr val="00D900"/>
                </a:solidFill>
              </a:rPr>
              <a:t>✓</a:t>
            </a:r>
            <a:r>
              <a:rPr lang="en" sz="2800" b="1" dirty="0">
                <a:solidFill>
                  <a:srgbClr val="00D900"/>
                </a:solidFill>
              </a:rPr>
              <a:t> </a:t>
            </a:r>
            <a:r>
              <a:rPr lang="en-US" sz="2800" dirty="0"/>
              <a:t>Many friends use Facebook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68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cs typeface="Aharoni" pitchFamily="2" charset="0"/>
              </a:rPr>
              <a:t>Our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F8E7F5-C7C9-4B5C-84C1-D3860DFE7D02}" type="slidenum">
              <a:rPr lang="en-US"/>
              <a:pPr>
                <a:defRPr/>
              </a:pPr>
              <a:t>330</a:t>
            </a:fld>
            <a:endParaRPr lang="en-US"/>
          </a:p>
        </p:txBody>
      </p:sp>
      <p:sp>
        <p:nvSpPr>
          <p:cNvPr id="226308" name="Rectangle 5"/>
          <p:cNvSpPr>
            <a:spLocks noChangeArrowheads="1"/>
          </p:cNvSpPr>
          <p:nvPr/>
        </p:nvSpPr>
        <p:spPr bwMode="auto">
          <a:xfrm>
            <a:off x="2135188" y="2120900"/>
            <a:ext cx="4873625" cy="2894013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endParaRPr lang="en-US" altLang="en-US" sz="2400" b="1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900" y="1871663"/>
            <a:ext cx="795338" cy="492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rPr>
              <a:t>PSIB</a:t>
            </a:r>
          </a:p>
        </p:txBody>
      </p:sp>
      <p:cxnSp>
        <p:nvCxnSpPr>
          <p:cNvPr id="226311" name="Elbow Connector 18"/>
          <p:cNvCxnSpPr>
            <a:cxnSpLocks noChangeShapeType="1"/>
          </p:cNvCxnSpPr>
          <p:nvPr/>
        </p:nvCxnSpPr>
        <p:spPr bwMode="auto">
          <a:xfrm rot="5400000" flipH="1" flipV="1">
            <a:off x="1362075" y="3963988"/>
            <a:ext cx="1651000" cy="1358900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6312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1681163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13" name="TextBox 27"/>
          <p:cNvSpPr txBox="1">
            <a:spLocks noChangeArrowheads="1"/>
          </p:cNvSpPr>
          <p:nvPr/>
        </p:nvSpPr>
        <p:spPr bwMode="auto">
          <a:xfrm>
            <a:off x="273050" y="2994025"/>
            <a:ext cx="167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Users</a:t>
            </a:r>
          </a:p>
        </p:txBody>
      </p:sp>
      <p:sp>
        <p:nvSpPr>
          <p:cNvPr id="226314" name="TextBox 28"/>
          <p:cNvSpPr txBox="1">
            <a:spLocks noChangeArrowheads="1"/>
          </p:cNvSpPr>
          <p:nvPr/>
        </p:nvSpPr>
        <p:spPr bwMode="auto">
          <a:xfrm>
            <a:off x="7677150" y="2994025"/>
            <a:ext cx="120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Staffs</a:t>
            </a:r>
          </a:p>
        </p:txBody>
      </p:sp>
      <p:pic>
        <p:nvPicPr>
          <p:cNvPr id="226315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31432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316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31963"/>
            <a:ext cx="1211263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317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2363788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111125" y="5468938"/>
            <a:ext cx="27938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u="sng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Handle user question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Save user info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Suggest nearby place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Analyze most search food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cs typeface="Aharoni" pitchFamily="2" charset="0"/>
              </a:rPr>
              <a:t>Our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BD2C58-0270-4120-89F2-BC53E92C35A7}" type="slidenum">
              <a:rPr lang="en-US"/>
              <a:pPr>
                <a:defRPr/>
              </a:pPr>
              <a:t>331</a:t>
            </a:fld>
            <a:endParaRPr lang="en-US"/>
          </a:p>
        </p:txBody>
      </p:sp>
      <p:sp>
        <p:nvSpPr>
          <p:cNvPr id="228356" name="Rectangle 5"/>
          <p:cNvSpPr>
            <a:spLocks noChangeArrowheads="1"/>
          </p:cNvSpPr>
          <p:nvPr/>
        </p:nvSpPr>
        <p:spPr bwMode="auto">
          <a:xfrm>
            <a:off x="2135188" y="2120900"/>
            <a:ext cx="4873625" cy="2894013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endParaRPr lang="en-US" altLang="en-US" sz="2400" b="1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900" y="1871663"/>
            <a:ext cx="795338" cy="492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rPr>
              <a:t>PSIB</a:t>
            </a:r>
          </a:p>
        </p:txBody>
      </p:sp>
      <p:cxnSp>
        <p:nvCxnSpPr>
          <p:cNvPr id="228359" name="Elbow Connector 18"/>
          <p:cNvCxnSpPr>
            <a:cxnSpLocks noChangeShapeType="1"/>
          </p:cNvCxnSpPr>
          <p:nvPr/>
        </p:nvCxnSpPr>
        <p:spPr bwMode="auto">
          <a:xfrm rot="5400000" flipH="1" flipV="1">
            <a:off x="1362075" y="3963988"/>
            <a:ext cx="1651000" cy="1358900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8360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1681163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61" name="TextBox 27"/>
          <p:cNvSpPr txBox="1">
            <a:spLocks noChangeArrowheads="1"/>
          </p:cNvSpPr>
          <p:nvPr/>
        </p:nvSpPr>
        <p:spPr bwMode="auto">
          <a:xfrm>
            <a:off x="273050" y="2994025"/>
            <a:ext cx="167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Users</a:t>
            </a:r>
          </a:p>
        </p:txBody>
      </p:sp>
      <p:sp>
        <p:nvSpPr>
          <p:cNvPr id="228362" name="TextBox 28"/>
          <p:cNvSpPr txBox="1">
            <a:spLocks noChangeArrowheads="1"/>
          </p:cNvSpPr>
          <p:nvPr/>
        </p:nvSpPr>
        <p:spPr bwMode="auto">
          <a:xfrm>
            <a:off x="7677150" y="2994025"/>
            <a:ext cx="120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Staffs</a:t>
            </a:r>
          </a:p>
        </p:txBody>
      </p:sp>
      <p:pic>
        <p:nvPicPr>
          <p:cNvPr id="228363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31432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8364" name="Elbow Connector 38"/>
          <p:cNvCxnSpPr>
            <a:cxnSpLocks noChangeShapeType="1"/>
            <a:stCxn id="228363" idx="2"/>
          </p:cNvCxnSpPr>
          <p:nvPr/>
        </p:nvCxnSpPr>
        <p:spPr bwMode="auto">
          <a:xfrm rot="16200000" flipH="1">
            <a:off x="3813175" y="4830763"/>
            <a:ext cx="1144588" cy="131762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8365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31963"/>
            <a:ext cx="1211263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66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2363788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11125" y="5468938"/>
            <a:ext cx="27938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u="sng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Handle user question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Save user info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Suggest nearby place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Analyze most search food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cs typeface="Aharoni" pitchFamily="2" charset="0"/>
              </a:rPr>
              <a:t>Our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000235-946E-4981-8886-36F0CD37C75F}" type="slidenum">
              <a:rPr lang="en-US"/>
              <a:pPr>
                <a:defRPr/>
              </a:pPr>
              <a:t>332</a:t>
            </a:fld>
            <a:endParaRPr lang="en-US"/>
          </a:p>
        </p:txBody>
      </p:sp>
      <p:sp>
        <p:nvSpPr>
          <p:cNvPr id="230404" name="Rectangle 5"/>
          <p:cNvSpPr>
            <a:spLocks noChangeArrowheads="1"/>
          </p:cNvSpPr>
          <p:nvPr/>
        </p:nvSpPr>
        <p:spPr bwMode="auto">
          <a:xfrm>
            <a:off x="2135188" y="2120900"/>
            <a:ext cx="4873625" cy="2894013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endParaRPr lang="en-US" altLang="en-US" sz="2400" b="1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900" y="1871663"/>
            <a:ext cx="795338" cy="492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rPr>
              <a:t>PSIB</a:t>
            </a:r>
          </a:p>
        </p:txBody>
      </p:sp>
      <p:cxnSp>
        <p:nvCxnSpPr>
          <p:cNvPr id="230407" name="Elbow Connector 18"/>
          <p:cNvCxnSpPr>
            <a:cxnSpLocks noChangeShapeType="1"/>
          </p:cNvCxnSpPr>
          <p:nvPr/>
        </p:nvCxnSpPr>
        <p:spPr bwMode="auto">
          <a:xfrm rot="5400000" flipH="1" flipV="1">
            <a:off x="1362075" y="3963988"/>
            <a:ext cx="1651000" cy="1358900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0408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1681163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9" name="TextBox 27"/>
          <p:cNvSpPr txBox="1">
            <a:spLocks noChangeArrowheads="1"/>
          </p:cNvSpPr>
          <p:nvPr/>
        </p:nvSpPr>
        <p:spPr bwMode="auto">
          <a:xfrm>
            <a:off x="273050" y="2994025"/>
            <a:ext cx="167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Users</a:t>
            </a:r>
          </a:p>
        </p:txBody>
      </p:sp>
      <p:sp>
        <p:nvSpPr>
          <p:cNvPr id="230410" name="TextBox 28"/>
          <p:cNvSpPr txBox="1">
            <a:spLocks noChangeArrowheads="1"/>
          </p:cNvSpPr>
          <p:nvPr/>
        </p:nvSpPr>
        <p:spPr bwMode="auto">
          <a:xfrm>
            <a:off x="7677150" y="2994025"/>
            <a:ext cx="120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Staffs</a:t>
            </a:r>
          </a:p>
        </p:txBody>
      </p:sp>
      <p:pic>
        <p:nvPicPr>
          <p:cNvPr id="23041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31432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12" name="TextBox 33"/>
          <p:cNvSpPr txBox="1">
            <a:spLocks noChangeArrowheads="1"/>
          </p:cNvSpPr>
          <p:nvPr/>
        </p:nvSpPr>
        <p:spPr bwMode="auto">
          <a:xfrm>
            <a:off x="2867025" y="5159375"/>
            <a:ext cx="316547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 u="sng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  <a:endParaRPr lang="en-US" altLang="en-US" b="1" dirty="0">
              <a:solidFill>
                <a:srgbClr val="002060"/>
              </a:solidFill>
              <a:latin typeface="Calibri" panose="020F0502020204030204" pitchFamily="34" charset="0"/>
              <a:cs typeface="Aharoni" pitchFamily="2" charset="0"/>
            </a:endParaRP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Parse data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Synchronize between API and database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Generate Synonym for data and </a:t>
            </a:r>
            <a:r>
              <a:rPr lang="en-US" altLang="en-US" b="1" dirty="0" err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api</a:t>
            </a:r>
            <a:endParaRPr lang="en-US" altLang="en-US" b="1" dirty="0">
              <a:solidFill>
                <a:srgbClr val="002060"/>
              </a:solidFill>
              <a:latin typeface="Calibri" panose="020F0502020204030204" pitchFamily="34" charset="0"/>
              <a:cs typeface="Aharoni" pitchFamily="2" charset="0"/>
            </a:endParaRPr>
          </a:p>
        </p:txBody>
      </p:sp>
      <p:cxnSp>
        <p:nvCxnSpPr>
          <p:cNvPr id="230413" name="Elbow Connector 38"/>
          <p:cNvCxnSpPr>
            <a:cxnSpLocks noChangeShapeType="1"/>
            <a:stCxn id="230411" idx="2"/>
            <a:endCxn id="230412" idx="0"/>
          </p:cNvCxnSpPr>
          <p:nvPr/>
        </p:nvCxnSpPr>
        <p:spPr bwMode="auto">
          <a:xfrm rot="16200000" flipH="1">
            <a:off x="3967163" y="4676775"/>
            <a:ext cx="835025" cy="130175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041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31963"/>
            <a:ext cx="1211263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2363788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111125" y="5468938"/>
            <a:ext cx="27938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u="sng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Handle user question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Save user info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Suggest nearby </a:t>
            </a:r>
            <a:r>
              <a:rPr lang="en-US" altLang="en-US" b="1" dirty="0" err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palce</a:t>
            </a:r>
            <a:endParaRPr lang="en-US" altLang="en-US" b="1" dirty="0">
              <a:solidFill>
                <a:srgbClr val="002060"/>
              </a:solidFill>
              <a:latin typeface="Calibri" panose="020F0502020204030204" pitchFamily="34" charset="0"/>
              <a:cs typeface="Aharoni" pitchFamily="2" charset="0"/>
            </a:endParaRP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Analyze most search food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cs typeface="Aharoni" pitchFamily="2" charset="0"/>
              </a:rPr>
              <a:t>Our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92B347-FE9F-4E27-A2BD-F8B16C0680C6}" type="slidenum">
              <a:rPr lang="en-US"/>
              <a:pPr>
                <a:defRPr/>
              </a:pPr>
              <a:t>333</a:t>
            </a:fld>
            <a:endParaRPr lang="en-US"/>
          </a:p>
        </p:txBody>
      </p:sp>
      <p:sp>
        <p:nvSpPr>
          <p:cNvPr id="232452" name="Rectangle 5"/>
          <p:cNvSpPr>
            <a:spLocks noChangeArrowheads="1"/>
          </p:cNvSpPr>
          <p:nvPr/>
        </p:nvSpPr>
        <p:spPr bwMode="auto">
          <a:xfrm>
            <a:off x="2135188" y="2120900"/>
            <a:ext cx="4873625" cy="2894013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endParaRPr lang="en-US" altLang="en-US" sz="2400" b="1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900" y="1871663"/>
            <a:ext cx="795338" cy="492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rPr>
              <a:t>PSIB</a:t>
            </a:r>
          </a:p>
        </p:txBody>
      </p:sp>
      <p:pic>
        <p:nvPicPr>
          <p:cNvPr id="23245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5173663" y="2605088"/>
            <a:ext cx="150336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2456" name="Elbow Connector 18"/>
          <p:cNvCxnSpPr>
            <a:cxnSpLocks noChangeShapeType="1"/>
          </p:cNvCxnSpPr>
          <p:nvPr/>
        </p:nvCxnSpPr>
        <p:spPr bwMode="auto">
          <a:xfrm rot="5400000" flipH="1" flipV="1">
            <a:off x="1362075" y="3963988"/>
            <a:ext cx="1651000" cy="1358900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2457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1681163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458" name="TextBox 27"/>
          <p:cNvSpPr txBox="1">
            <a:spLocks noChangeArrowheads="1"/>
          </p:cNvSpPr>
          <p:nvPr/>
        </p:nvSpPr>
        <p:spPr bwMode="auto">
          <a:xfrm>
            <a:off x="273050" y="2994025"/>
            <a:ext cx="167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Users</a:t>
            </a:r>
          </a:p>
        </p:txBody>
      </p:sp>
      <p:sp>
        <p:nvSpPr>
          <p:cNvPr id="232459" name="TextBox 28"/>
          <p:cNvSpPr txBox="1">
            <a:spLocks noChangeArrowheads="1"/>
          </p:cNvSpPr>
          <p:nvPr/>
        </p:nvSpPr>
        <p:spPr bwMode="auto">
          <a:xfrm>
            <a:off x="7677150" y="2994025"/>
            <a:ext cx="120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Staffs</a:t>
            </a:r>
          </a:p>
        </p:txBody>
      </p:sp>
      <p:pic>
        <p:nvPicPr>
          <p:cNvPr id="232460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31432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2461" name="Elbow Connector 38"/>
          <p:cNvCxnSpPr>
            <a:cxnSpLocks noChangeShapeType="1"/>
            <a:stCxn id="232460" idx="2"/>
            <a:endCxn id="232464" idx="0"/>
          </p:cNvCxnSpPr>
          <p:nvPr/>
        </p:nvCxnSpPr>
        <p:spPr bwMode="auto">
          <a:xfrm rot="16200000" flipH="1">
            <a:off x="3967163" y="4676775"/>
            <a:ext cx="835025" cy="130175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2462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31963"/>
            <a:ext cx="1211263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63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2363788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464" name="TextBox 33"/>
          <p:cNvSpPr txBox="1">
            <a:spLocks noChangeArrowheads="1"/>
          </p:cNvSpPr>
          <p:nvPr/>
        </p:nvSpPr>
        <p:spPr bwMode="auto">
          <a:xfrm>
            <a:off x="2867025" y="5159375"/>
            <a:ext cx="316547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 u="sng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  <a:endParaRPr lang="en-US" altLang="en-US" b="1" dirty="0">
              <a:solidFill>
                <a:srgbClr val="002060"/>
              </a:solidFill>
              <a:latin typeface="Calibri" panose="020F0502020204030204" pitchFamily="34" charset="0"/>
              <a:cs typeface="Aharoni" pitchFamily="2" charset="0"/>
            </a:endParaRP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Parse data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Synchronize between API and database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Generate Synonym for data and </a:t>
            </a:r>
            <a:r>
              <a:rPr lang="en-US" altLang="en-US" b="1" dirty="0" err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api</a:t>
            </a:r>
            <a:endParaRPr lang="en-US" altLang="en-US" b="1" dirty="0">
              <a:solidFill>
                <a:srgbClr val="002060"/>
              </a:solidFill>
              <a:latin typeface="Calibri" panose="020F0502020204030204" pitchFamily="34" charset="0"/>
              <a:cs typeface="Aharoni" pitchFamily="2" charset="0"/>
            </a:endParaRPr>
          </a:p>
        </p:txBody>
      </p: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111125" y="5468938"/>
            <a:ext cx="27938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u="sng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Handle user question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Save user info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Suggest nearby place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Analyze most search food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cs typeface="Aharoni" pitchFamily="2" charset="0"/>
              </a:rPr>
              <a:t>Our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C6EF23-1F67-4132-BC7C-3F2B9B2CD0BA}" type="slidenum">
              <a:rPr lang="en-US"/>
              <a:pPr>
                <a:defRPr/>
              </a:pPr>
              <a:t>334</a:t>
            </a:fld>
            <a:endParaRPr lang="en-US"/>
          </a:p>
        </p:txBody>
      </p:sp>
      <p:sp>
        <p:nvSpPr>
          <p:cNvPr id="234500" name="Rectangle 5"/>
          <p:cNvSpPr>
            <a:spLocks noChangeArrowheads="1"/>
          </p:cNvSpPr>
          <p:nvPr/>
        </p:nvSpPr>
        <p:spPr bwMode="auto">
          <a:xfrm>
            <a:off x="2135188" y="2120900"/>
            <a:ext cx="4873625" cy="2894013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endParaRPr lang="en-US" altLang="en-US" sz="2400" b="1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900" y="1871663"/>
            <a:ext cx="795338" cy="492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rPr>
              <a:t>PSIB</a:t>
            </a:r>
          </a:p>
        </p:txBody>
      </p:sp>
      <p:pic>
        <p:nvPicPr>
          <p:cNvPr id="234502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5173663" y="2605088"/>
            <a:ext cx="150336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4504" name="Elbow Connector 18"/>
          <p:cNvCxnSpPr>
            <a:cxnSpLocks noChangeShapeType="1"/>
          </p:cNvCxnSpPr>
          <p:nvPr/>
        </p:nvCxnSpPr>
        <p:spPr bwMode="auto">
          <a:xfrm rot="5400000" flipH="1" flipV="1">
            <a:off x="1362075" y="3963988"/>
            <a:ext cx="1651000" cy="1358900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450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1681163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6" name="TextBox 27"/>
          <p:cNvSpPr txBox="1">
            <a:spLocks noChangeArrowheads="1"/>
          </p:cNvSpPr>
          <p:nvPr/>
        </p:nvSpPr>
        <p:spPr bwMode="auto">
          <a:xfrm>
            <a:off x="273050" y="2994025"/>
            <a:ext cx="167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Users</a:t>
            </a:r>
          </a:p>
        </p:txBody>
      </p:sp>
      <p:sp>
        <p:nvSpPr>
          <p:cNvPr id="234507" name="TextBox 28"/>
          <p:cNvSpPr txBox="1">
            <a:spLocks noChangeArrowheads="1"/>
          </p:cNvSpPr>
          <p:nvPr/>
        </p:nvSpPr>
        <p:spPr bwMode="auto">
          <a:xfrm>
            <a:off x="7677150" y="2994025"/>
            <a:ext cx="120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Staffs</a:t>
            </a:r>
          </a:p>
        </p:txBody>
      </p:sp>
      <p:pic>
        <p:nvPicPr>
          <p:cNvPr id="234508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31432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4509" name="Elbow Connector 38"/>
          <p:cNvCxnSpPr>
            <a:cxnSpLocks noChangeShapeType="1"/>
            <a:stCxn id="234508" idx="2"/>
            <a:endCxn id="234513" idx="0"/>
          </p:cNvCxnSpPr>
          <p:nvPr/>
        </p:nvCxnSpPr>
        <p:spPr bwMode="auto">
          <a:xfrm rot="16200000" flipH="1">
            <a:off x="3967163" y="4676775"/>
            <a:ext cx="835025" cy="130175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4510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31963"/>
            <a:ext cx="1211263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4511" name="Elbow Connector 20"/>
          <p:cNvCxnSpPr>
            <a:cxnSpLocks noChangeShapeType="1"/>
          </p:cNvCxnSpPr>
          <p:nvPr/>
        </p:nvCxnSpPr>
        <p:spPr bwMode="auto">
          <a:xfrm rot="16200000" flipV="1">
            <a:off x="5865019" y="4023519"/>
            <a:ext cx="1614488" cy="1276350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4512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2363788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13" name="TextBox 33"/>
          <p:cNvSpPr txBox="1">
            <a:spLocks noChangeArrowheads="1"/>
          </p:cNvSpPr>
          <p:nvPr/>
        </p:nvSpPr>
        <p:spPr bwMode="auto">
          <a:xfrm>
            <a:off x="2867025" y="5159375"/>
            <a:ext cx="316547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 u="sng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  <a:endParaRPr lang="en-US" altLang="en-US" b="1" dirty="0">
              <a:solidFill>
                <a:srgbClr val="002060"/>
              </a:solidFill>
              <a:latin typeface="Calibri" panose="020F0502020204030204" pitchFamily="34" charset="0"/>
              <a:cs typeface="Aharoni" pitchFamily="2" charset="0"/>
            </a:endParaRP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Parse data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Synchronize between API and database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Generate Synonym for data and </a:t>
            </a:r>
            <a:r>
              <a:rPr lang="en-US" altLang="en-US" b="1" dirty="0" err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api</a:t>
            </a:r>
            <a:endParaRPr lang="en-US" altLang="en-US" b="1" dirty="0">
              <a:solidFill>
                <a:srgbClr val="002060"/>
              </a:solidFill>
              <a:latin typeface="Calibri" panose="020F0502020204030204" pitchFamily="34" charset="0"/>
              <a:cs typeface="Aharoni" pitchFamily="2" charset="0"/>
            </a:endParaRP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111125" y="5468938"/>
            <a:ext cx="27938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u="sng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Handle user question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Save user info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Suggest nearby place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Analyze most search food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 dirty="0">
                <a:latin typeface="Aharoni" pitchFamily="2" charset="0"/>
                <a:cs typeface="Aharoni" pitchFamily="2" charset="0"/>
              </a:rPr>
              <a:t>Our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1E47A-42FD-4938-A9C9-F47A57DA6AA8}" type="slidenum">
              <a:rPr lang="en-US"/>
              <a:pPr>
                <a:defRPr/>
              </a:pPr>
              <a:t>335</a:t>
            </a:fld>
            <a:endParaRPr lang="en-US"/>
          </a:p>
        </p:txBody>
      </p:sp>
      <p:sp>
        <p:nvSpPr>
          <p:cNvPr id="236548" name="Rectangle 5"/>
          <p:cNvSpPr>
            <a:spLocks noChangeArrowheads="1"/>
          </p:cNvSpPr>
          <p:nvPr/>
        </p:nvSpPr>
        <p:spPr bwMode="auto">
          <a:xfrm>
            <a:off x="2135188" y="2120900"/>
            <a:ext cx="4873625" cy="2894013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endParaRPr lang="en-US" altLang="en-US" sz="2400" b="1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900" y="1871663"/>
            <a:ext cx="795338" cy="492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Aharoni" panose="02010803020104030203" pitchFamily="2" charset="-79"/>
              </a:rPr>
              <a:t>PSIB</a:t>
            </a:r>
          </a:p>
        </p:txBody>
      </p:sp>
      <p:pic>
        <p:nvPicPr>
          <p:cNvPr id="236550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10417"/>
          <a:stretch>
            <a:fillRect/>
          </a:stretch>
        </p:blipFill>
        <p:spPr bwMode="auto">
          <a:xfrm>
            <a:off x="5173663" y="2605088"/>
            <a:ext cx="150336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6552" name="Elbow Connector 18"/>
          <p:cNvCxnSpPr>
            <a:cxnSpLocks noChangeShapeType="1"/>
          </p:cNvCxnSpPr>
          <p:nvPr/>
        </p:nvCxnSpPr>
        <p:spPr bwMode="auto">
          <a:xfrm rot="5400000" flipH="1" flipV="1">
            <a:off x="1362075" y="3963988"/>
            <a:ext cx="1651000" cy="1358900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6553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1681163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54" name="TextBox 27"/>
          <p:cNvSpPr txBox="1">
            <a:spLocks noChangeArrowheads="1"/>
          </p:cNvSpPr>
          <p:nvPr/>
        </p:nvSpPr>
        <p:spPr bwMode="auto">
          <a:xfrm>
            <a:off x="273050" y="2994025"/>
            <a:ext cx="167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Users</a:t>
            </a:r>
          </a:p>
        </p:txBody>
      </p:sp>
      <p:sp>
        <p:nvSpPr>
          <p:cNvPr id="236555" name="TextBox 28"/>
          <p:cNvSpPr txBox="1">
            <a:spLocks noChangeArrowheads="1"/>
          </p:cNvSpPr>
          <p:nvPr/>
        </p:nvSpPr>
        <p:spPr bwMode="auto">
          <a:xfrm>
            <a:off x="7677150" y="2994025"/>
            <a:ext cx="120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Staffs</a:t>
            </a:r>
          </a:p>
        </p:txBody>
      </p:sp>
      <p:pic>
        <p:nvPicPr>
          <p:cNvPr id="236556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3143250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6557" name="Elbow Connector 38"/>
          <p:cNvCxnSpPr>
            <a:cxnSpLocks noChangeShapeType="1"/>
            <a:stCxn id="236556" idx="2"/>
            <a:endCxn id="236562" idx="0"/>
          </p:cNvCxnSpPr>
          <p:nvPr/>
        </p:nvCxnSpPr>
        <p:spPr bwMode="auto">
          <a:xfrm rot="16200000" flipH="1">
            <a:off x="3967163" y="4676775"/>
            <a:ext cx="835025" cy="130175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6558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31963"/>
            <a:ext cx="1211263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59" name="TextBox 16"/>
          <p:cNvSpPr txBox="1">
            <a:spLocks noChangeArrowheads="1"/>
          </p:cNvSpPr>
          <p:nvPr/>
        </p:nvSpPr>
        <p:spPr bwMode="auto">
          <a:xfrm>
            <a:off x="6148388" y="5468938"/>
            <a:ext cx="23225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u="sng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Web application</a:t>
            </a:r>
          </a:p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Configure sheduler</a:t>
            </a:r>
          </a:p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Train bot</a:t>
            </a:r>
          </a:p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Manage Log</a:t>
            </a:r>
          </a:p>
          <a:p>
            <a:pPr eaLnBrk="1" hangingPunct="1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Manage Information</a:t>
            </a:r>
          </a:p>
        </p:txBody>
      </p:sp>
      <p:cxnSp>
        <p:nvCxnSpPr>
          <p:cNvPr id="236560" name="Elbow Connector 20"/>
          <p:cNvCxnSpPr>
            <a:cxnSpLocks noChangeShapeType="1"/>
            <a:stCxn id="236559" idx="0"/>
          </p:cNvCxnSpPr>
          <p:nvPr/>
        </p:nvCxnSpPr>
        <p:spPr bwMode="auto">
          <a:xfrm rot="16200000" flipV="1">
            <a:off x="5865019" y="4023519"/>
            <a:ext cx="1614488" cy="1276350"/>
          </a:xfrm>
          <a:prstGeom prst="bentConnector3">
            <a:avLst>
              <a:gd name="adj1" fmla="val 50000"/>
            </a:avLst>
          </a:prstGeom>
          <a:noFill/>
          <a:ln w="28575" cap="sq" algn="ctr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6561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2363788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62" name="TextBox 33"/>
          <p:cNvSpPr txBox="1">
            <a:spLocks noChangeArrowheads="1"/>
          </p:cNvSpPr>
          <p:nvPr/>
        </p:nvSpPr>
        <p:spPr bwMode="auto">
          <a:xfrm>
            <a:off x="2867025" y="5159375"/>
            <a:ext cx="316547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b="1" u="sng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Timer</a:t>
            </a:r>
            <a:endParaRPr lang="en-US" altLang="en-US" b="1" dirty="0">
              <a:solidFill>
                <a:srgbClr val="002060"/>
              </a:solidFill>
              <a:latin typeface="Calibri" panose="020F0502020204030204" pitchFamily="34" charset="0"/>
              <a:cs typeface="Aharoni" pitchFamily="2" charset="0"/>
            </a:endParaRP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Parse data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Synchronize between API and database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Generate Synonym for data and </a:t>
            </a:r>
            <a:r>
              <a:rPr lang="en-US" altLang="en-US" b="1" dirty="0" err="1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api</a:t>
            </a:r>
            <a:endParaRPr lang="en-US" altLang="en-US" b="1" dirty="0">
              <a:solidFill>
                <a:srgbClr val="002060"/>
              </a:solidFill>
              <a:latin typeface="Calibri" panose="020F0502020204030204" pitchFamily="34" charset="0"/>
              <a:cs typeface="Aharoni" pitchFamily="2" charset="0"/>
            </a:endParaRP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111125" y="5468938"/>
            <a:ext cx="27938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u="sng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Handle user question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Save user info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Suggest nearby place</a:t>
            </a:r>
          </a:p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+ Analyze most search food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Our Features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336</a:t>
            </a:fld>
            <a:endParaRPr lang="en-US"/>
          </a:p>
        </p:txBody>
      </p:sp>
      <p:sp>
        <p:nvSpPr>
          <p:cNvPr id="6" name="Shape 1996"/>
          <p:cNvSpPr txBox="1"/>
          <p:nvPr/>
        </p:nvSpPr>
        <p:spPr>
          <a:xfrm>
            <a:off x="457200" y="2146987"/>
            <a:ext cx="7916700" cy="580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000" b="1" dirty="0">
                <a:solidFill>
                  <a:srgbClr val="00D900"/>
                </a:solidFill>
              </a:rPr>
              <a:t>✓ </a:t>
            </a:r>
            <a:r>
              <a:rPr lang="en" sz="2000" dirty="0"/>
              <a:t>Food suggestion</a:t>
            </a:r>
            <a:endParaRPr lang="en" sz="2000" dirty="0">
              <a:solidFill>
                <a:schemeClr val="dk1"/>
              </a:solidFill>
            </a:endParaRPr>
          </a:p>
        </p:txBody>
      </p:sp>
      <p:sp>
        <p:nvSpPr>
          <p:cNvPr id="5" name="Shape 1996"/>
          <p:cNvSpPr txBox="1"/>
          <p:nvPr/>
        </p:nvSpPr>
        <p:spPr>
          <a:xfrm>
            <a:off x="457200" y="2572863"/>
            <a:ext cx="7916700" cy="580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000" b="1" dirty="0">
                <a:solidFill>
                  <a:srgbClr val="00D900"/>
                </a:solidFill>
              </a:rPr>
              <a:t>✓ </a:t>
            </a:r>
            <a:r>
              <a:rPr lang="en" sz="2000" dirty="0"/>
              <a:t>Training bot</a:t>
            </a:r>
            <a:endParaRPr lang="en" sz="2000" dirty="0">
              <a:solidFill>
                <a:schemeClr val="dk1"/>
              </a:solidFill>
            </a:endParaRPr>
          </a:p>
        </p:txBody>
      </p:sp>
      <p:sp>
        <p:nvSpPr>
          <p:cNvPr id="7" name="Shape 1996"/>
          <p:cNvSpPr txBox="1"/>
          <p:nvPr/>
        </p:nvSpPr>
        <p:spPr>
          <a:xfrm>
            <a:off x="457200" y="3049521"/>
            <a:ext cx="7916700" cy="580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000" b="1" dirty="0">
                <a:solidFill>
                  <a:srgbClr val="00D900"/>
                </a:solidFill>
              </a:rPr>
              <a:t>✓ </a:t>
            </a:r>
            <a:r>
              <a:rPr lang="en" sz="2000" dirty="0"/>
              <a:t>Diversified data</a:t>
            </a:r>
            <a:endParaRPr lang="en" sz="2000" dirty="0">
              <a:solidFill>
                <a:schemeClr val="dk1"/>
              </a:solidFill>
            </a:endParaRPr>
          </a:p>
        </p:txBody>
      </p:sp>
      <p:sp>
        <p:nvSpPr>
          <p:cNvPr id="8" name="Shape 1996"/>
          <p:cNvSpPr txBox="1"/>
          <p:nvPr/>
        </p:nvSpPr>
        <p:spPr>
          <a:xfrm>
            <a:off x="457200" y="3578910"/>
            <a:ext cx="7916700" cy="580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000" b="1" dirty="0">
                <a:solidFill>
                  <a:srgbClr val="00D900"/>
                </a:solidFill>
              </a:rPr>
              <a:t>✓ </a:t>
            </a:r>
            <a:r>
              <a:rPr lang="en" sz="2000" dirty="0"/>
              <a:t>Suggest nearby</a:t>
            </a:r>
            <a:endParaRPr lang="en" sz="2000" dirty="0">
              <a:solidFill>
                <a:schemeClr val="dk1"/>
              </a:solidFill>
            </a:endParaRPr>
          </a:p>
        </p:txBody>
      </p:sp>
      <p:sp>
        <p:nvSpPr>
          <p:cNvPr id="9" name="Shape 1996"/>
          <p:cNvSpPr txBox="1"/>
          <p:nvPr/>
        </p:nvSpPr>
        <p:spPr>
          <a:xfrm>
            <a:off x="457200" y="4055568"/>
            <a:ext cx="7916700" cy="580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000" b="1" dirty="0">
                <a:solidFill>
                  <a:srgbClr val="00D900"/>
                </a:solidFill>
              </a:rPr>
              <a:t>✓ </a:t>
            </a:r>
            <a:r>
              <a:rPr lang="en" sz="2000" dirty="0"/>
              <a:t>Manage Log</a:t>
            </a:r>
            <a:endParaRPr lang="en" sz="2000" dirty="0">
              <a:solidFill>
                <a:schemeClr val="dk1"/>
              </a:solidFill>
            </a:endParaRPr>
          </a:p>
        </p:txBody>
      </p:sp>
      <p:sp>
        <p:nvSpPr>
          <p:cNvPr id="10" name="Shape 1996"/>
          <p:cNvSpPr txBox="1"/>
          <p:nvPr/>
        </p:nvSpPr>
        <p:spPr>
          <a:xfrm>
            <a:off x="457200" y="4584957"/>
            <a:ext cx="7916700" cy="580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000" b="1" dirty="0">
                <a:solidFill>
                  <a:srgbClr val="00D900"/>
                </a:solidFill>
              </a:rPr>
              <a:t>✓ </a:t>
            </a:r>
            <a:r>
              <a:rPr lang="en" sz="2000" dirty="0"/>
              <a:t>Add phrases</a:t>
            </a:r>
            <a:endParaRPr lang="en" sz="2000" dirty="0">
              <a:solidFill>
                <a:schemeClr val="dk1"/>
              </a:solidFill>
            </a:endParaRPr>
          </a:p>
        </p:txBody>
      </p:sp>
      <p:sp>
        <p:nvSpPr>
          <p:cNvPr id="11" name="Shape 1996"/>
          <p:cNvSpPr txBox="1"/>
          <p:nvPr/>
        </p:nvSpPr>
        <p:spPr>
          <a:xfrm>
            <a:off x="5775158" y="2208188"/>
            <a:ext cx="7916700" cy="580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000" b="1" dirty="0">
                <a:solidFill>
                  <a:srgbClr val="00D900"/>
                </a:solidFill>
              </a:rPr>
              <a:t>✓ </a:t>
            </a:r>
            <a:r>
              <a:rPr lang="en" sz="2000" dirty="0"/>
              <a:t>Crawl data</a:t>
            </a:r>
            <a:endParaRPr lang="en" sz="2000" dirty="0">
              <a:solidFill>
                <a:schemeClr val="dk1"/>
              </a:solidFill>
            </a:endParaRPr>
          </a:p>
        </p:txBody>
      </p:sp>
      <p:sp>
        <p:nvSpPr>
          <p:cNvPr id="12" name="Shape 1996"/>
          <p:cNvSpPr txBox="1"/>
          <p:nvPr/>
        </p:nvSpPr>
        <p:spPr>
          <a:xfrm>
            <a:off x="5775158" y="2649386"/>
            <a:ext cx="7916700" cy="580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000" b="1" dirty="0">
                <a:solidFill>
                  <a:srgbClr val="00D900"/>
                </a:solidFill>
              </a:rPr>
              <a:t>✓ </a:t>
            </a:r>
            <a:r>
              <a:rPr lang="en" sz="2000" dirty="0"/>
              <a:t>Manage Food</a:t>
            </a:r>
            <a:endParaRPr lang="en" sz="2000" dirty="0">
              <a:solidFill>
                <a:schemeClr val="dk1"/>
              </a:solidFill>
            </a:endParaRPr>
          </a:p>
        </p:txBody>
      </p:sp>
      <p:sp>
        <p:nvSpPr>
          <p:cNvPr id="13" name="Shape 1996"/>
          <p:cNvSpPr txBox="1"/>
          <p:nvPr/>
        </p:nvSpPr>
        <p:spPr>
          <a:xfrm>
            <a:off x="5775158" y="3110722"/>
            <a:ext cx="7916700" cy="580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000" b="1" dirty="0">
                <a:solidFill>
                  <a:srgbClr val="00D900"/>
                </a:solidFill>
              </a:rPr>
              <a:t>✓ </a:t>
            </a:r>
            <a:r>
              <a:rPr lang="en" sz="2000" dirty="0"/>
              <a:t>Manage Synonym</a:t>
            </a:r>
            <a:endParaRPr lang="en" sz="2000" dirty="0">
              <a:solidFill>
                <a:schemeClr val="dk1"/>
              </a:solidFill>
            </a:endParaRPr>
          </a:p>
        </p:txBody>
      </p:sp>
      <p:sp>
        <p:nvSpPr>
          <p:cNvPr id="14" name="Shape 1996"/>
          <p:cNvSpPr txBox="1"/>
          <p:nvPr/>
        </p:nvSpPr>
        <p:spPr>
          <a:xfrm>
            <a:off x="5775158" y="3604301"/>
            <a:ext cx="7916700" cy="580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000" b="1" dirty="0">
                <a:solidFill>
                  <a:srgbClr val="00D900"/>
                </a:solidFill>
              </a:rPr>
              <a:t>✓ </a:t>
            </a:r>
            <a:r>
              <a:rPr lang="en" sz="2000" dirty="0"/>
              <a:t>Config timer</a:t>
            </a:r>
            <a:endParaRPr lang="en" sz="2000" dirty="0">
              <a:solidFill>
                <a:schemeClr val="dk1"/>
              </a:solidFill>
            </a:endParaRPr>
          </a:p>
        </p:txBody>
      </p:sp>
      <p:cxnSp>
        <p:nvCxnSpPr>
          <p:cNvPr id="3" name="Straight Connector 2"/>
          <p:cNvCxnSpPr>
            <a:stCxn id="6" idx="0"/>
            <a:endCxn id="10" idx="2"/>
          </p:cNvCxnSpPr>
          <p:nvPr/>
        </p:nvCxnSpPr>
        <p:spPr bwMode="auto">
          <a:xfrm>
            <a:off x="4415550" y="2146987"/>
            <a:ext cx="0" cy="3018141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1350584" y="1428690"/>
            <a:ext cx="14670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Demo</a:t>
            </a:r>
            <a:endParaRPr lang="en-US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19707" y="1423336"/>
            <a:ext cx="23134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Not demo</a:t>
            </a:r>
            <a:endParaRPr lang="en-US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Shape 1996"/>
          <p:cNvSpPr txBox="1"/>
          <p:nvPr/>
        </p:nvSpPr>
        <p:spPr>
          <a:xfrm>
            <a:off x="457200" y="5057380"/>
            <a:ext cx="7916700" cy="580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000" b="1" dirty="0">
                <a:solidFill>
                  <a:srgbClr val="00D900"/>
                </a:solidFill>
              </a:rPr>
              <a:t>✓ </a:t>
            </a:r>
            <a:r>
              <a:rPr lang="en" sz="2000" dirty="0"/>
              <a:t>Persistent menu</a:t>
            </a:r>
            <a:endParaRPr lang="en"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74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8"/>
            <a:ext cx="6858000" cy="440848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80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Advantage/ Disadvantage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5200" y="6550025"/>
            <a:ext cx="5588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E699EA69-570D-4BC0-8319-4AB69FFCD478}" type="slidenum">
              <a:rPr lang="en-US" altLang="en-US">
                <a:latin typeface="Calibri" panose="020F0502020204030204" pitchFamily="34" charset="0"/>
              </a:rPr>
              <a:pPr eaLnBrk="1" hangingPunct="1"/>
              <a:t>337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Place Suggesting Intelligent Bot</a:t>
            </a:r>
          </a:p>
        </p:txBody>
      </p:sp>
    </p:spTree>
    <p:extLst>
      <p:ext uri="{BB962C8B-B14F-4D97-AF65-F5344CB8AC3E}">
        <p14:creationId xmlns:p14="http://schemas.microsoft.com/office/powerpoint/2010/main" val="290383545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Advantage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338</a:t>
            </a:fld>
            <a:endParaRPr lang="en-US"/>
          </a:p>
        </p:txBody>
      </p:sp>
      <p:sp>
        <p:nvSpPr>
          <p:cNvPr id="12" name="Shape 1996"/>
          <p:cNvSpPr txBox="1"/>
          <p:nvPr/>
        </p:nvSpPr>
        <p:spPr>
          <a:xfrm>
            <a:off x="457200" y="1829979"/>
            <a:ext cx="7916700" cy="1109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rgbClr val="00D900"/>
                </a:solidFill>
              </a:rPr>
              <a:t>✓</a:t>
            </a:r>
            <a:r>
              <a:rPr lang="en" sz="2000" b="1" dirty="0">
                <a:solidFill>
                  <a:srgbClr val="00D900"/>
                </a:solidFill>
              </a:rPr>
              <a:t> </a:t>
            </a:r>
            <a:r>
              <a:rPr lang="en-US" sz="2000" dirty="0"/>
              <a:t> </a:t>
            </a:r>
            <a:r>
              <a:rPr lang="en-US" sz="2800" dirty="0"/>
              <a:t>Bot can be more intelligent by process of training.</a:t>
            </a:r>
            <a:endParaRPr lang="en"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3577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Advantage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339</a:t>
            </a:fld>
            <a:endParaRPr lang="en-US"/>
          </a:p>
        </p:txBody>
      </p:sp>
      <p:sp>
        <p:nvSpPr>
          <p:cNvPr id="7" name="Shape 1996"/>
          <p:cNvSpPr txBox="1"/>
          <p:nvPr/>
        </p:nvSpPr>
        <p:spPr>
          <a:xfrm>
            <a:off x="457200" y="289496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b="1" dirty="0">
                <a:solidFill>
                  <a:srgbClr val="00D900"/>
                </a:solidFill>
              </a:rPr>
              <a:t>✓ </a:t>
            </a:r>
            <a:r>
              <a:rPr lang="en-US" sz="2800" dirty="0"/>
              <a:t>Our system can be expanded and applied in many different businesses.</a:t>
            </a:r>
            <a:endParaRPr lang="en" sz="2800" dirty="0">
              <a:solidFill>
                <a:schemeClr val="dk1"/>
              </a:solidFill>
            </a:endParaRPr>
          </a:p>
        </p:txBody>
      </p:sp>
      <p:sp>
        <p:nvSpPr>
          <p:cNvPr id="12" name="Shape 1996"/>
          <p:cNvSpPr txBox="1"/>
          <p:nvPr/>
        </p:nvSpPr>
        <p:spPr>
          <a:xfrm>
            <a:off x="457200" y="1829979"/>
            <a:ext cx="7916700" cy="1109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rgbClr val="00D900"/>
                </a:solidFill>
              </a:rPr>
              <a:t>✓</a:t>
            </a:r>
            <a:r>
              <a:rPr lang="en" sz="2000" b="1" dirty="0">
                <a:solidFill>
                  <a:srgbClr val="00D900"/>
                </a:solidFill>
              </a:rPr>
              <a:t> </a:t>
            </a:r>
            <a:r>
              <a:rPr lang="en-US" sz="2000" dirty="0"/>
              <a:t> </a:t>
            </a:r>
            <a:r>
              <a:rPr lang="en-US" sz="2800" dirty="0"/>
              <a:t>Bot can be more intelligent by process of training.</a:t>
            </a:r>
            <a:endParaRPr lang="en"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431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600" y="1546424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Advantages</a:t>
              </a:r>
              <a:endParaRPr lang="en-US" sz="2000" kern="1200" dirty="0"/>
            </a:p>
          </p:txBody>
        </p:sp>
      </p:grpSp>
      <p:sp>
        <p:nvSpPr>
          <p:cNvPr id="11" name="Shape 1996"/>
          <p:cNvSpPr txBox="1"/>
          <p:nvPr/>
        </p:nvSpPr>
        <p:spPr>
          <a:xfrm>
            <a:off x="457200" y="273916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b="1" dirty="0">
                <a:solidFill>
                  <a:srgbClr val="00D900"/>
                </a:solidFill>
              </a:rPr>
              <a:t>✓</a:t>
            </a:r>
            <a:r>
              <a:rPr lang="en" sz="2800" b="1" dirty="0">
                <a:solidFill>
                  <a:srgbClr val="00D900"/>
                </a:solidFill>
              </a:rPr>
              <a:t> </a:t>
            </a:r>
            <a:r>
              <a:rPr lang="en-US" sz="2800" dirty="0"/>
              <a:t>Many friends use Facebook</a:t>
            </a:r>
          </a:p>
          <a:p>
            <a:endParaRPr lang="en-US" sz="2800" dirty="0"/>
          </a:p>
        </p:txBody>
      </p:sp>
      <p:sp>
        <p:nvSpPr>
          <p:cNvPr id="10" name="Shape 1996"/>
          <p:cNvSpPr txBox="1"/>
          <p:nvPr/>
        </p:nvSpPr>
        <p:spPr>
          <a:xfrm>
            <a:off x="457200" y="3437028"/>
            <a:ext cx="7916700" cy="1109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rgbClr val="00D900"/>
                </a:solidFill>
              </a:rPr>
              <a:t>✓ </a:t>
            </a:r>
            <a:r>
              <a:rPr lang="en-US" sz="2800" dirty="0">
                <a:solidFill>
                  <a:srgbClr val="000000"/>
                </a:solidFill>
              </a:rPr>
              <a:t>Easy to make conversation</a:t>
            </a:r>
            <a:r>
              <a:rPr lang="en-US" sz="2800" dirty="0"/>
              <a:t>.</a:t>
            </a:r>
            <a:endParaRPr lang="en"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0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Advantage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340</a:t>
            </a:fld>
            <a:endParaRPr lang="en-US"/>
          </a:p>
        </p:txBody>
      </p:sp>
      <p:sp>
        <p:nvSpPr>
          <p:cNvPr id="7" name="Shape 1996"/>
          <p:cNvSpPr txBox="1"/>
          <p:nvPr/>
        </p:nvSpPr>
        <p:spPr>
          <a:xfrm>
            <a:off x="457200" y="2894963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b="1" dirty="0">
                <a:solidFill>
                  <a:srgbClr val="00D900"/>
                </a:solidFill>
              </a:rPr>
              <a:t>✓ </a:t>
            </a:r>
            <a:r>
              <a:rPr lang="en-US" sz="2800" dirty="0"/>
              <a:t>Our system can be expanded and applied in many different businesses.</a:t>
            </a:r>
            <a:endParaRPr lang="en" sz="2800" dirty="0">
              <a:solidFill>
                <a:schemeClr val="dk1"/>
              </a:solidFill>
            </a:endParaRPr>
          </a:p>
        </p:txBody>
      </p:sp>
      <p:sp>
        <p:nvSpPr>
          <p:cNvPr id="11" name="Shape 1996"/>
          <p:cNvSpPr txBox="1"/>
          <p:nvPr/>
        </p:nvSpPr>
        <p:spPr>
          <a:xfrm>
            <a:off x="457200" y="4004806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b="1" dirty="0">
                <a:solidFill>
                  <a:srgbClr val="00D900"/>
                </a:solidFill>
              </a:rPr>
              <a:t>✓ </a:t>
            </a:r>
            <a:r>
              <a:rPr lang="en" sz="2800" dirty="0"/>
              <a:t>Save </a:t>
            </a:r>
            <a:r>
              <a:rPr lang="en-US" sz="2800" dirty="0"/>
              <a:t>times and cost.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12" name="Shape 1996"/>
          <p:cNvSpPr txBox="1"/>
          <p:nvPr/>
        </p:nvSpPr>
        <p:spPr>
          <a:xfrm>
            <a:off x="457200" y="1829979"/>
            <a:ext cx="7916700" cy="1109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rgbClr val="00D900"/>
                </a:solidFill>
              </a:rPr>
              <a:t>✓</a:t>
            </a:r>
            <a:r>
              <a:rPr lang="en" sz="2000" b="1" dirty="0">
                <a:solidFill>
                  <a:srgbClr val="00D900"/>
                </a:solidFill>
              </a:rPr>
              <a:t> </a:t>
            </a:r>
            <a:r>
              <a:rPr lang="en-US" sz="2000" dirty="0"/>
              <a:t> </a:t>
            </a:r>
            <a:r>
              <a:rPr lang="en-US" sz="2800" dirty="0"/>
              <a:t>Bot can be more intelligent by process of training.</a:t>
            </a:r>
            <a:endParaRPr lang="en"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3505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Disadvantage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341</a:t>
            </a:fld>
            <a:endParaRPr lang="en-US"/>
          </a:p>
        </p:txBody>
      </p:sp>
      <p:sp>
        <p:nvSpPr>
          <p:cNvPr id="9" name="Shape 2011"/>
          <p:cNvSpPr txBox="1"/>
          <p:nvPr/>
        </p:nvSpPr>
        <p:spPr>
          <a:xfrm>
            <a:off x="457200" y="1697831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-US" sz="2800" dirty="0">
                <a:solidFill>
                  <a:srgbClr val="CC0000"/>
                </a:solidFill>
              </a:rPr>
              <a:t> </a:t>
            </a:r>
            <a:r>
              <a:rPr lang="en-US" sz="2800" dirty="0"/>
              <a:t>New technology, recognize user behavior</a:t>
            </a:r>
            <a:endParaRPr lang="en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19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Disadvantage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342</a:t>
            </a:fld>
            <a:endParaRPr lang="en-US"/>
          </a:p>
        </p:txBody>
      </p:sp>
      <p:sp>
        <p:nvSpPr>
          <p:cNvPr id="11" name="Shape 2011"/>
          <p:cNvSpPr txBox="1"/>
          <p:nvPr/>
        </p:nvSpPr>
        <p:spPr>
          <a:xfrm>
            <a:off x="457206" y="2488663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" sz="2800" dirty="0">
                <a:solidFill>
                  <a:schemeClr val="dk1"/>
                </a:solidFill>
              </a:rPr>
              <a:t>Need time to training for staff to </a:t>
            </a:r>
            <a:r>
              <a:rPr lang="en-US" sz="2800" dirty="0"/>
              <a:t>using the system</a:t>
            </a:r>
            <a:r>
              <a:rPr lang="en" sz="2800" dirty="0">
                <a:solidFill>
                  <a:schemeClr val="dk1"/>
                </a:solidFill>
              </a:rPr>
              <a:t>.</a:t>
            </a:r>
            <a:endParaRPr lang="en-US" sz="2800" dirty="0"/>
          </a:p>
        </p:txBody>
      </p:sp>
      <p:sp>
        <p:nvSpPr>
          <p:cNvPr id="9" name="Shape 2011"/>
          <p:cNvSpPr txBox="1"/>
          <p:nvPr/>
        </p:nvSpPr>
        <p:spPr>
          <a:xfrm>
            <a:off x="457200" y="1697831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-US" sz="2800" dirty="0">
                <a:solidFill>
                  <a:srgbClr val="CC0000"/>
                </a:solidFill>
              </a:rPr>
              <a:t> </a:t>
            </a:r>
            <a:r>
              <a:rPr lang="en-US" sz="2800" dirty="0"/>
              <a:t>New technology, recognize user behavior</a:t>
            </a:r>
            <a:endParaRPr lang="en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2037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Disadvantage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343</a:t>
            </a:fld>
            <a:endParaRPr lang="en-US"/>
          </a:p>
        </p:txBody>
      </p:sp>
      <p:sp>
        <p:nvSpPr>
          <p:cNvPr id="11" name="Shape 2011"/>
          <p:cNvSpPr txBox="1"/>
          <p:nvPr/>
        </p:nvSpPr>
        <p:spPr>
          <a:xfrm>
            <a:off x="457206" y="2488663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" sz="2800" dirty="0">
                <a:solidFill>
                  <a:schemeClr val="dk1"/>
                </a:solidFill>
              </a:rPr>
              <a:t>Need time to training for staff to </a:t>
            </a:r>
            <a:r>
              <a:rPr lang="en-US" sz="2800" dirty="0"/>
              <a:t>using the system</a:t>
            </a:r>
            <a:r>
              <a:rPr lang="en" sz="2800" dirty="0">
                <a:solidFill>
                  <a:schemeClr val="dk1"/>
                </a:solidFill>
              </a:rPr>
              <a:t>.</a:t>
            </a:r>
            <a:endParaRPr lang="en-US" sz="2800" dirty="0"/>
          </a:p>
        </p:txBody>
      </p:sp>
      <p:sp>
        <p:nvSpPr>
          <p:cNvPr id="7" name="Shape 2011"/>
          <p:cNvSpPr txBox="1"/>
          <p:nvPr/>
        </p:nvSpPr>
        <p:spPr>
          <a:xfrm>
            <a:off x="457201" y="3631663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-US" sz="2800" dirty="0">
                <a:solidFill>
                  <a:srgbClr val="CC0000"/>
                </a:solidFill>
              </a:rPr>
              <a:t> </a:t>
            </a:r>
            <a:r>
              <a:rPr lang="en-US" sz="2800" dirty="0"/>
              <a:t>Only support users from social network.</a:t>
            </a:r>
            <a:endParaRPr lang="en" sz="2800" dirty="0">
              <a:solidFill>
                <a:schemeClr val="dk1"/>
              </a:solidFill>
            </a:endParaRPr>
          </a:p>
        </p:txBody>
      </p:sp>
      <p:sp>
        <p:nvSpPr>
          <p:cNvPr id="9" name="Shape 2011"/>
          <p:cNvSpPr txBox="1"/>
          <p:nvPr/>
        </p:nvSpPr>
        <p:spPr>
          <a:xfrm>
            <a:off x="457200" y="1697831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-US" sz="2800" dirty="0">
                <a:solidFill>
                  <a:srgbClr val="CC0000"/>
                </a:solidFill>
              </a:rPr>
              <a:t> </a:t>
            </a:r>
            <a:r>
              <a:rPr lang="en-US" sz="2800" dirty="0"/>
              <a:t>New technology, recognize user behavior</a:t>
            </a:r>
            <a:endParaRPr lang="en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998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Disadvantage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344</a:t>
            </a:fld>
            <a:endParaRPr lang="en-US"/>
          </a:p>
        </p:txBody>
      </p:sp>
      <p:sp>
        <p:nvSpPr>
          <p:cNvPr id="8" name="Shape 2011"/>
          <p:cNvSpPr txBox="1"/>
          <p:nvPr/>
        </p:nvSpPr>
        <p:spPr>
          <a:xfrm>
            <a:off x="457201" y="4264025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-US" sz="2800" dirty="0"/>
              <a:t>Hard to change the behavior of users</a:t>
            </a:r>
            <a:r>
              <a:rPr lang="en-US" sz="2800" dirty="0">
                <a:solidFill>
                  <a:schemeClr val="dk1"/>
                </a:solidFill>
              </a:rPr>
              <a:t>.</a:t>
            </a:r>
            <a:endParaRPr lang="en" sz="2800" dirty="0">
              <a:solidFill>
                <a:schemeClr val="dk1"/>
              </a:solidFill>
            </a:endParaRPr>
          </a:p>
        </p:txBody>
      </p:sp>
      <p:sp>
        <p:nvSpPr>
          <p:cNvPr id="11" name="Shape 2011"/>
          <p:cNvSpPr txBox="1"/>
          <p:nvPr/>
        </p:nvSpPr>
        <p:spPr>
          <a:xfrm>
            <a:off x="457206" y="2488663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" sz="2800" dirty="0">
                <a:solidFill>
                  <a:schemeClr val="dk1"/>
                </a:solidFill>
              </a:rPr>
              <a:t>Need time to training for staff to </a:t>
            </a:r>
            <a:r>
              <a:rPr lang="en-US" sz="2800" dirty="0"/>
              <a:t>using the system</a:t>
            </a:r>
            <a:r>
              <a:rPr lang="en" sz="2800" dirty="0">
                <a:solidFill>
                  <a:schemeClr val="dk1"/>
                </a:solidFill>
              </a:rPr>
              <a:t>.</a:t>
            </a:r>
            <a:endParaRPr lang="en-US" sz="2800" dirty="0"/>
          </a:p>
        </p:txBody>
      </p:sp>
      <p:sp>
        <p:nvSpPr>
          <p:cNvPr id="7" name="Shape 2011"/>
          <p:cNvSpPr txBox="1"/>
          <p:nvPr/>
        </p:nvSpPr>
        <p:spPr>
          <a:xfrm>
            <a:off x="457201" y="3631663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-US" sz="2800" dirty="0">
                <a:solidFill>
                  <a:srgbClr val="CC0000"/>
                </a:solidFill>
              </a:rPr>
              <a:t> </a:t>
            </a:r>
            <a:r>
              <a:rPr lang="en-US" sz="2800" dirty="0"/>
              <a:t>Only support users from social network.</a:t>
            </a:r>
            <a:endParaRPr lang="en" sz="2800" dirty="0">
              <a:solidFill>
                <a:schemeClr val="dk1"/>
              </a:solidFill>
            </a:endParaRPr>
          </a:p>
        </p:txBody>
      </p:sp>
      <p:sp>
        <p:nvSpPr>
          <p:cNvPr id="9" name="Shape 2011"/>
          <p:cNvSpPr txBox="1"/>
          <p:nvPr/>
        </p:nvSpPr>
        <p:spPr>
          <a:xfrm>
            <a:off x="457200" y="1697831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-US" sz="2800" dirty="0">
                <a:solidFill>
                  <a:srgbClr val="CC0000"/>
                </a:solidFill>
              </a:rPr>
              <a:t> </a:t>
            </a:r>
            <a:r>
              <a:rPr lang="en-US" sz="2800" dirty="0"/>
              <a:t>New technology, recognize user behavior</a:t>
            </a:r>
            <a:endParaRPr lang="en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3252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Disadvantage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345</a:t>
            </a:fld>
            <a:endParaRPr lang="en-US"/>
          </a:p>
        </p:txBody>
      </p:sp>
      <p:sp>
        <p:nvSpPr>
          <p:cNvPr id="8" name="Shape 2011"/>
          <p:cNvSpPr txBox="1"/>
          <p:nvPr/>
        </p:nvSpPr>
        <p:spPr>
          <a:xfrm>
            <a:off x="457201" y="4264025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-US" sz="2800" dirty="0"/>
              <a:t>Hard to change the behavior of users</a:t>
            </a:r>
            <a:r>
              <a:rPr lang="en-US" sz="2800" dirty="0">
                <a:solidFill>
                  <a:schemeClr val="dk1"/>
                </a:solidFill>
              </a:rPr>
              <a:t>.</a:t>
            </a:r>
            <a:endParaRPr lang="en" sz="2800" dirty="0">
              <a:solidFill>
                <a:schemeClr val="dk1"/>
              </a:solidFill>
            </a:endParaRPr>
          </a:p>
        </p:txBody>
      </p:sp>
      <p:sp>
        <p:nvSpPr>
          <p:cNvPr id="11" name="Shape 2011"/>
          <p:cNvSpPr txBox="1"/>
          <p:nvPr/>
        </p:nvSpPr>
        <p:spPr>
          <a:xfrm>
            <a:off x="457206" y="2488663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" sz="2800" dirty="0">
                <a:solidFill>
                  <a:schemeClr val="dk1"/>
                </a:solidFill>
              </a:rPr>
              <a:t>Need time to training for staff to </a:t>
            </a:r>
            <a:r>
              <a:rPr lang="en-US" sz="2800" dirty="0"/>
              <a:t>using the system</a:t>
            </a:r>
            <a:r>
              <a:rPr lang="en" sz="2800" dirty="0">
                <a:solidFill>
                  <a:schemeClr val="dk1"/>
                </a:solidFill>
              </a:rPr>
              <a:t>.</a:t>
            </a:r>
            <a:endParaRPr lang="en-US" sz="2800" dirty="0"/>
          </a:p>
        </p:txBody>
      </p:sp>
      <p:sp>
        <p:nvSpPr>
          <p:cNvPr id="7" name="Shape 2011"/>
          <p:cNvSpPr txBox="1"/>
          <p:nvPr/>
        </p:nvSpPr>
        <p:spPr>
          <a:xfrm>
            <a:off x="457201" y="3631663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-US" sz="2800" dirty="0">
                <a:solidFill>
                  <a:srgbClr val="CC0000"/>
                </a:solidFill>
              </a:rPr>
              <a:t> </a:t>
            </a:r>
            <a:r>
              <a:rPr lang="en-US" sz="2800" dirty="0"/>
              <a:t>Only support users from social network.</a:t>
            </a:r>
            <a:endParaRPr lang="en" sz="2800" dirty="0">
              <a:solidFill>
                <a:schemeClr val="dk1"/>
              </a:solidFill>
            </a:endParaRPr>
          </a:p>
        </p:txBody>
      </p:sp>
      <p:sp>
        <p:nvSpPr>
          <p:cNvPr id="9" name="Shape 2011"/>
          <p:cNvSpPr txBox="1"/>
          <p:nvPr/>
        </p:nvSpPr>
        <p:spPr>
          <a:xfrm>
            <a:off x="457200" y="1697831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-US" sz="2800" dirty="0">
                <a:solidFill>
                  <a:srgbClr val="CC0000"/>
                </a:solidFill>
              </a:rPr>
              <a:t> </a:t>
            </a:r>
            <a:r>
              <a:rPr lang="en-US" sz="2800" dirty="0"/>
              <a:t>New technology, recognize user behavior</a:t>
            </a:r>
            <a:endParaRPr lang="en" sz="2800" dirty="0">
              <a:solidFill>
                <a:schemeClr val="dk1"/>
              </a:solidFill>
            </a:endParaRPr>
          </a:p>
        </p:txBody>
      </p:sp>
      <p:sp>
        <p:nvSpPr>
          <p:cNvPr id="12" name="Shape 2011"/>
          <p:cNvSpPr txBox="1"/>
          <p:nvPr/>
        </p:nvSpPr>
        <p:spPr>
          <a:xfrm>
            <a:off x="457199" y="4896387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-US" sz="2800" dirty="0">
                <a:solidFill>
                  <a:srgbClr val="CC0000"/>
                </a:solidFill>
              </a:rPr>
              <a:t> </a:t>
            </a:r>
            <a:r>
              <a:rPr lang="en-US" sz="2800" dirty="0"/>
              <a:t>Facebook Messenger Platform and </a:t>
            </a:r>
            <a:r>
              <a:rPr lang="en-US" sz="2800" dirty="0" err="1"/>
              <a:t>Api.ai</a:t>
            </a:r>
            <a:r>
              <a:rPr lang="en-US" sz="2800" dirty="0"/>
              <a:t> are new technology, so it still not stable.</a:t>
            </a:r>
            <a:endParaRPr lang="en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06051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8"/>
            <a:ext cx="6858000" cy="440848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80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PLAN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5200" y="6550025"/>
            <a:ext cx="5588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E699EA69-570D-4BC0-8319-4AB69FFCD478}" type="slidenum">
              <a:rPr lang="en-US" altLang="en-US">
                <a:latin typeface="Calibri" panose="020F0502020204030204" pitchFamily="34" charset="0"/>
              </a:rPr>
              <a:pPr eaLnBrk="1" hangingPunct="1"/>
              <a:t>346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Place </a:t>
            </a:r>
            <a:r>
              <a:rPr lang="en-US" altLang="en-US" b="1" dirty="0" err="1">
                <a:solidFill>
                  <a:srgbClr val="002060"/>
                </a:solidFill>
                <a:latin typeface="Calibri" panose="020F0502020204030204" pitchFamily="34" charset="0"/>
              </a:rPr>
              <a:t>SuggestiNG</a:t>
            </a:r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 Intelligent Bot</a:t>
            </a:r>
          </a:p>
        </p:txBody>
      </p:sp>
    </p:spTree>
    <p:extLst>
      <p:ext uri="{BB962C8B-B14F-4D97-AF65-F5344CB8AC3E}">
        <p14:creationId xmlns:p14="http://schemas.microsoft.com/office/powerpoint/2010/main" val="90044256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347</a:t>
            </a:fld>
            <a:endParaRPr lang="en-US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3404394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6850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348</a:t>
            </a:fld>
            <a:endParaRPr lang="en-US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3404394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Block Arc 5"/>
          <p:cNvSpPr/>
          <p:nvPr/>
        </p:nvSpPr>
        <p:spPr>
          <a:xfrm>
            <a:off x="2622726" y="1951831"/>
            <a:ext cx="3898548" cy="4064000"/>
          </a:xfrm>
          <a:prstGeom prst="blockArc">
            <a:avLst>
              <a:gd name="adj1" fmla="val 17527788"/>
              <a:gd name="adj2" fmla="val 4119114"/>
              <a:gd name="adj3" fmla="val 575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5365975" y="2235552"/>
            <a:ext cx="1036030" cy="103632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Box 1"/>
          <p:cNvSpPr txBox="1"/>
          <p:nvPr/>
        </p:nvSpPr>
        <p:spPr>
          <a:xfrm>
            <a:off x="6611007" y="2569046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330058995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349</a:t>
            </a:fld>
            <a:endParaRPr lang="en-US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3404394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Block Arc 5"/>
          <p:cNvSpPr/>
          <p:nvPr/>
        </p:nvSpPr>
        <p:spPr>
          <a:xfrm>
            <a:off x="2622726" y="1951831"/>
            <a:ext cx="3898548" cy="4064000"/>
          </a:xfrm>
          <a:prstGeom prst="blockArc">
            <a:avLst>
              <a:gd name="adj1" fmla="val 17527788"/>
              <a:gd name="adj2" fmla="val 4119114"/>
              <a:gd name="adj3" fmla="val 575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5365975" y="2235552"/>
            <a:ext cx="1036030" cy="103632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/>
          <p:cNvSpPr/>
          <p:nvPr/>
        </p:nvSpPr>
        <p:spPr>
          <a:xfrm>
            <a:off x="5883990" y="3483188"/>
            <a:ext cx="1036030" cy="103632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TextBox 8"/>
          <p:cNvSpPr txBox="1"/>
          <p:nvPr/>
        </p:nvSpPr>
        <p:spPr>
          <a:xfrm>
            <a:off x="6611007" y="2569046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Facebook Messenger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64450" y="379916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Skype</a:t>
            </a:r>
          </a:p>
        </p:txBody>
      </p:sp>
    </p:spTree>
    <p:extLst>
      <p:ext uri="{BB962C8B-B14F-4D97-AF65-F5344CB8AC3E}">
        <p14:creationId xmlns:p14="http://schemas.microsoft.com/office/powerpoint/2010/main" val="1648032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600" y="1546424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Disadvantages</a:t>
              </a:r>
              <a:endParaRPr lang="en-US" sz="2000" kern="1200" dirty="0"/>
            </a:p>
          </p:txBody>
        </p:sp>
      </p:grpSp>
      <p:sp>
        <p:nvSpPr>
          <p:cNvPr id="11" name="Shape 2011"/>
          <p:cNvSpPr txBox="1"/>
          <p:nvPr/>
        </p:nvSpPr>
        <p:spPr>
          <a:xfrm>
            <a:off x="457200" y="2612231"/>
            <a:ext cx="81153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-US" sz="2800" dirty="0"/>
              <a:t>Do not know the time when friends answer the question</a:t>
            </a:r>
          </a:p>
        </p:txBody>
      </p:sp>
    </p:spTree>
    <p:extLst>
      <p:ext uri="{BB962C8B-B14F-4D97-AF65-F5344CB8AC3E}">
        <p14:creationId xmlns:p14="http://schemas.microsoft.com/office/powerpoint/2010/main" val="331978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350</a:t>
            </a:fld>
            <a:endParaRPr lang="en-US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3404394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Block Arc 5"/>
          <p:cNvSpPr/>
          <p:nvPr/>
        </p:nvSpPr>
        <p:spPr>
          <a:xfrm>
            <a:off x="2622726" y="1951831"/>
            <a:ext cx="3898548" cy="4064000"/>
          </a:xfrm>
          <a:prstGeom prst="blockArc">
            <a:avLst>
              <a:gd name="adj1" fmla="val 17527788"/>
              <a:gd name="adj2" fmla="val 4119114"/>
              <a:gd name="adj3" fmla="val 575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5365975" y="2235552"/>
            <a:ext cx="1036030" cy="103632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/>
          <p:cNvSpPr/>
          <p:nvPr/>
        </p:nvSpPr>
        <p:spPr>
          <a:xfrm>
            <a:off x="5883990" y="3483188"/>
            <a:ext cx="1036030" cy="103632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Oval 8"/>
          <p:cNvSpPr/>
          <p:nvPr/>
        </p:nvSpPr>
        <p:spPr>
          <a:xfrm>
            <a:off x="5485244" y="4749509"/>
            <a:ext cx="1036030" cy="1036320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TextBox 9"/>
          <p:cNvSpPr txBox="1"/>
          <p:nvPr/>
        </p:nvSpPr>
        <p:spPr>
          <a:xfrm>
            <a:off x="6611007" y="2569046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Facebook Messenger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64450" y="379916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Skype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4906" y="508300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1808147107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351</a:t>
            </a:fld>
            <a:endParaRPr lang="en-US"/>
          </a:p>
        </p:txBody>
      </p:sp>
      <p:pic>
        <p:nvPicPr>
          <p:cNvPr id="2385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9205"/>
            <a:ext cx="7135812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18211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352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 bwMode="auto">
          <a:xfrm>
            <a:off x="457201" y="2385391"/>
            <a:ext cx="8229600" cy="3652802"/>
          </a:xfrm>
          <a:prstGeom prst="round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020700" y="3436075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Product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188683" y="4887255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Street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8274" y="4887254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District</a:t>
            </a:r>
          </a:p>
        </p:txBody>
      </p:sp>
      <p:cxnSp>
        <p:nvCxnSpPr>
          <p:cNvPr id="10" name="Straight Connector 9"/>
          <p:cNvCxnSpPr>
            <a:stCxn id="3" idx="2"/>
            <a:endCxn id="8" idx="0"/>
          </p:cNvCxnSpPr>
          <p:nvPr/>
        </p:nvCxnSpPr>
        <p:spPr bwMode="auto">
          <a:xfrm flipH="1">
            <a:off x="5606127" y="3926406"/>
            <a:ext cx="832017" cy="960849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>
            <a:stCxn id="3" idx="2"/>
            <a:endCxn id="9" idx="0"/>
          </p:cNvCxnSpPr>
          <p:nvPr/>
        </p:nvCxnSpPr>
        <p:spPr bwMode="auto">
          <a:xfrm>
            <a:off x="6438144" y="3926406"/>
            <a:ext cx="867574" cy="960848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5963478" y="169679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Component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57858" y="3491151"/>
            <a:ext cx="1098274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Synonym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503172" y="2598281"/>
            <a:ext cx="1422952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latin typeface="Times New Roman" panose="02020603050405020304" pitchFamily="18" charset="0"/>
              </a:rPr>
              <a:t>FacebookUser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04918" y="4887255"/>
            <a:ext cx="1689652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Lexical Category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867668" y="4887253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Phrase</a:t>
            </a:r>
          </a:p>
        </p:txBody>
      </p:sp>
      <p:cxnSp>
        <p:nvCxnSpPr>
          <p:cNvPr id="26" name="Straight Connector 25"/>
          <p:cNvCxnSpPr>
            <a:stCxn id="23" idx="2"/>
            <a:endCxn id="24" idx="0"/>
          </p:cNvCxnSpPr>
          <p:nvPr/>
        </p:nvCxnSpPr>
        <p:spPr bwMode="auto">
          <a:xfrm flipH="1">
            <a:off x="1749744" y="3088612"/>
            <a:ext cx="2464904" cy="1798643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23" idx="2"/>
            <a:endCxn id="25" idx="0"/>
          </p:cNvCxnSpPr>
          <p:nvPr/>
        </p:nvCxnSpPr>
        <p:spPr bwMode="auto">
          <a:xfrm flipH="1">
            <a:off x="3285112" y="3088612"/>
            <a:ext cx="929536" cy="1798641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7"/>
          <p:cNvSpPr/>
          <p:nvPr/>
        </p:nvSpPr>
        <p:spPr bwMode="auto">
          <a:xfrm>
            <a:off x="3797205" y="4887254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Staff</a:t>
            </a:r>
          </a:p>
        </p:txBody>
      </p:sp>
      <p:cxnSp>
        <p:nvCxnSpPr>
          <p:cNvPr id="29" name="Straight Connector 28"/>
          <p:cNvCxnSpPr>
            <a:stCxn id="24" idx="3"/>
            <a:endCxn id="25" idx="1"/>
          </p:cNvCxnSpPr>
          <p:nvPr/>
        </p:nvCxnSpPr>
        <p:spPr bwMode="auto">
          <a:xfrm flipV="1">
            <a:off x="2594570" y="5132419"/>
            <a:ext cx="273098" cy="2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>
            <a:stCxn id="23" idx="2"/>
            <a:endCxn id="22" idx="3"/>
          </p:cNvCxnSpPr>
          <p:nvPr/>
        </p:nvCxnSpPr>
        <p:spPr bwMode="auto">
          <a:xfrm flipH="1">
            <a:off x="1856132" y="3088612"/>
            <a:ext cx="2358516" cy="64770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3" idx="1"/>
            <a:endCxn id="23" idx="2"/>
          </p:cNvCxnSpPr>
          <p:nvPr/>
        </p:nvCxnSpPr>
        <p:spPr bwMode="auto">
          <a:xfrm flipH="1" flipV="1">
            <a:off x="4214648" y="3088612"/>
            <a:ext cx="1806052" cy="592629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8623" name="Straight Connector 238622"/>
          <p:cNvCxnSpPr>
            <a:stCxn id="23" idx="2"/>
          </p:cNvCxnSpPr>
          <p:nvPr/>
        </p:nvCxnSpPr>
        <p:spPr bwMode="auto">
          <a:xfrm>
            <a:off x="4214648" y="3088612"/>
            <a:ext cx="0" cy="1798641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9677317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353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 bwMode="auto">
          <a:xfrm>
            <a:off x="457201" y="2385391"/>
            <a:ext cx="8229600" cy="3652802"/>
          </a:xfrm>
          <a:prstGeom prst="round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020700" y="3436075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Product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188683" y="4887255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Street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8274" y="4887254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District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63478" y="169679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Component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57858" y="3491151"/>
            <a:ext cx="1098274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Synonym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503172" y="2598281"/>
            <a:ext cx="1422952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latin typeface="Times New Roman" panose="02020603050405020304" pitchFamily="18" charset="0"/>
              </a:rPr>
              <a:t>FacebookUser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04918" y="4887255"/>
            <a:ext cx="1689652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Lexical Category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867668" y="4887253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Phrase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97205" y="4887254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118219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19757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L -0.06736 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7 L -0.10642 -0.11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-5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10174 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4375 -0.002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 animBg="1"/>
      <p:bldP spid="25" grpId="0" animBg="1"/>
      <p:bldP spid="28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 bwMode="auto">
          <a:xfrm>
            <a:off x="134842" y="2385391"/>
            <a:ext cx="4214234" cy="3652802"/>
          </a:xfrm>
          <a:prstGeom prst="round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354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 bwMode="auto">
          <a:xfrm>
            <a:off x="4905189" y="2385391"/>
            <a:ext cx="3781611" cy="3652802"/>
          </a:xfrm>
          <a:prstGeom prst="round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053387" y="3438974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Product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188683" y="4887255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Street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8274" y="4887254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District</a:t>
            </a:r>
          </a:p>
        </p:txBody>
      </p:sp>
      <p:cxnSp>
        <p:nvCxnSpPr>
          <p:cNvPr id="10" name="Straight Connector 9"/>
          <p:cNvCxnSpPr>
            <a:stCxn id="3" idx="2"/>
            <a:endCxn id="8" idx="0"/>
          </p:cNvCxnSpPr>
          <p:nvPr/>
        </p:nvCxnSpPr>
        <p:spPr bwMode="auto">
          <a:xfrm flipH="1">
            <a:off x="5606127" y="3929305"/>
            <a:ext cx="864704" cy="95795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>
            <a:stCxn id="3" idx="2"/>
            <a:endCxn id="9" idx="0"/>
          </p:cNvCxnSpPr>
          <p:nvPr/>
        </p:nvCxnSpPr>
        <p:spPr bwMode="auto">
          <a:xfrm>
            <a:off x="6470831" y="3929305"/>
            <a:ext cx="834887" cy="957949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5963478" y="169679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Component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91170" y="3603290"/>
            <a:ext cx="1098274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Synonym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650602" y="2813588"/>
            <a:ext cx="1422952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latin typeface="Times New Roman" panose="02020603050405020304" pitchFamily="18" charset="0"/>
              </a:rPr>
              <a:t>FacebookUser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1170" y="5132063"/>
            <a:ext cx="1689652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Lexical Category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253919" y="5132063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Phrase</a:t>
            </a:r>
          </a:p>
        </p:txBody>
      </p:sp>
      <p:cxnSp>
        <p:nvCxnSpPr>
          <p:cNvPr id="26" name="Straight Connector 25"/>
          <p:cNvCxnSpPr>
            <a:stCxn id="23" idx="2"/>
            <a:endCxn id="24" idx="0"/>
          </p:cNvCxnSpPr>
          <p:nvPr/>
        </p:nvCxnSpPr>
        <p:spPr bwMode="auto">
          <a:xfrm flipH="1">
            <a:off x="1135996" y="3303919"/>
            <a:ext cx="1226082" cy="1828144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23" idx="2"/>
            <a:endCxn id="25" idx="0"/>
          </p:cNvCxnSpPr>
          <p:nvPr/>
        </p:nvCxnSpPr>
        <p:spPr bwMode="auto">
          <a:xfrm>
            <a:off x="2362078" y="3303919"/>
            <a:ext cx="309285" cy="1828144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7"/>
          <p:cNvSpPr/>
          <p:nvPr/>
        </p:nvSpPr>
        <p:spPr bwMode="auto">
          <a:xfrm>
            <a:off x="3334712" y="5132063"/>
            <a:ext cx="834887" cy="490331"/>
          </a:xfrm>
          <a:prstGeom prst="rect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Staff</a:t>
            </a:r>
          </a:p>
        </p:txBody>
      </p:sp>
      <p:cxnSp>
        <p:nvCxnSpPr>
          <p:cNvPr id="29" name="Straight Connector 28"/>
          <p:cNvCxnSpPr>
            <a:stCxn id="24" idx="3"/>
            <a:endCxn id="25" idx="1"/>
          </p:cNvCxnSpPr>
          <p:nvPr/>
        </p:nvCxnSpPr>
        <p:spPr bwMode="auto">
          <a:xfrm>
            <a:off x="1980822" y="5377229"/>
            <a:ext cx="273097" cy="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>
            <a:stCxn id="23" idx="2"/>
            <a:endCxn id="22" idx="3"/>
          </p:cNvCxnSpPr>
          <p:nvPr/>
        </p:nvCxnSpPr>
        <p:spPr bwMode="auto">
          <a:xfrm flipH="1">
            <a:off x="1389444" y="3303919"/>
            <a:ext cx="972634" cy="54453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3" idx="1"/>
            <a:endCxn id="23" idx="2"/>
          </p:cNvCxnSpPr>
          <p:nvPr/>
        </p:nvCxnSpPr>
        <p:spPr bwMode="auto">
          <a:xfrm flipH="1" flipV="1">
            <a:off x="2362078" y="3303919"/>
            <a:ext cx="3691309" cy="380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62567" y="180032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Component</a:t>
            </a:r>
          </a:p>
        </p:txBody>
      </p:sp>
    </p:spTree>
    <p:extLst>
      <p:ext uri="{BB962C8B-B14F-4D97-AF65-F5344CB8AC3E}">
        <p14:creationId xmlns:p14="http://schemas.microsoft.com/office/powerpoint/2010/main" val="170220552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355</a:t>
            </a:fld>
            <a:endParaRPr lang="en-US"/>
          </a:p>
        </p:txBody>
      </p:sp>
      <p:pic>
        <p:nvPicPr>
          <p:cNvPr id="14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1549089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1689651" y="4751249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Pizza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4678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Clothes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391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Mobile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61041" y="4711493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Market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5556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356</a:t>
            </a:fld>
            <a:endParaRPr lang="en-US"/>
          </a:p>
        </p:txBody>
      </p:sp>
      <p:pic>
        <p:nvPicPr>
          <p:cNvPr id="14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1549089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1689651" y="4751249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Pizza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4678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Clothes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391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Mobile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61041" y="4711493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Market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3" name="Elbow Connector 2"/>
          <p:cNvCxnSpPr>
            <a:stCxn id="14" idx="2"/>
            <a:endCxn id="15" idx="0"/>
          </p:cNvCxnSpPr>
          <p:nvPr/>
        </p:nvCxnSpPr>
        <p:spPr bwMode="auto">
          <a:xfrm rot="5400000">
            <a:off x="2415641" y="2594889"/>
            <a:ext cx="2043285" cy="226943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1306597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357</a:t>
            </a:fld>
            <a:endParaRPr lang="en-US"/>
          </a:p>
        </p:txBody>
      </p:sp>
      <p:pic>
        <p:nvPicPr>
          <p:cNvPr id="14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1549089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1689651" y="4751249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Pizza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4678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Clothes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391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Mobile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61041" y="4711493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Market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3" name="Elbow Connector 2"/>
          <p:cNvCxnSpPr>
            <a:stCxn id="14" idx="2"/>
            <a:endCxn id="15" idx="0"/>
          </p:cNvCxnSpPr>
          <p:nvPr/>
        </p:nvCxnSpPr>
        <p:spPr bwMode="auto">
          <a:xfrm rot="5400000">
            <a:off x="2415641" y="2594889"/>
            <a:ext cx="2043285" cy="226943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Elbow Connector 4"/>
          <p:cNvCxnSpPr>
            <a:stCxn id="14" idx="2"/>
            <a:endCxn id="16" idx="0"/>
          </p:cNvCxnSpPr>
          <p:nvPr/>
        </p:nvCxnSpPr>
        <p:spPr bwMode="auto">
          <a:xfrm rot="5400000">
            <a:off x="3207458" y="3360202"/>
            <a:ext cx="2016781" cy="71230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9090582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358</a:t>
            </a:fld>
            <a:endParaRPr lang="en-US"/>
          </a:p>
        </p:txBody>
      </p:sp>
      <p:pic>
        <p:nvPicPr>
          <p:cNvPr id="14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1549089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1689651" y="4751249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Pizza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4678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Clothes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391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Mobile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61041" y="4711493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Market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3" name="Elbow Connector 2"/>
          <p:cNvCxnSpPr>
            <a:stCxn id="14" idx="2"/>
            <a:endCxn id="15" idx="0"/>
          </p:cNvCxnSpPr>
          <p:nvPr/>
        </p:nvCxnSpPr>
        <p:spPr bwMode="auto">
          <a:xfrm rot="5400000">
            <a:off x="2415641" y="2594889"/>
            <a:ext cx="2043285" cy="226943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Elbow Connector 4"/>
          <p:cNvCxnSpPr>
            <a:stCxn id="14" idx="2"/>
            <a:endCxn id="16" idx="0"/>
          </p:cNvCxnSpPr>
          <p:nvPr/>
        </p:nvCxnSpPr>
        <p:spPr bwMode="auto">
          <a:xfrm rot="5400000">
            <a:off x="3207458" y="3360202"/>
            <a:ext cx="2016781" cy="71230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Elbow Connector 5"/>
          <p:cNvCxnSpPr>
            <a:stCxn id="14" idx="2"/>
            <a:endCxn id="17" idx="0"/>
          </p:cNvCxnSpPr>
          <p:nvPr/>
        </p:nvCxnSpPr>
        <p:spPr bwMode="auto">
          <a:xfrm rot="16200000" flipH="1">
            <a:off x="3986022" y="3293941"/>
            <a:ext cx="2016781" cy="84482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9436872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883965" y="1417638"/>
            <a:ext cx="3101009" cy="1696623"/>
          </a:xfrm>
          <a:prstGeom prst="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Note:</a:t>
            </a:r>
          </a:p>
        </p:txBody>
      </p:sp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359</a:t>
            </a:fld>
            <a:endParaRPr lang="en-US"/>
          </a:p>
        </p:txBody>
      </p:sp>
      <p:pic>
        <p:nvPicPr>
          <p:cNvPr id="14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1549089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1689651" y="4751249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Pizza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4678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Clothes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391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Mobile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61041" y="4711493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Market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3" name="Elbow Connector 2"/>
          <p:cNvCxnSpPr>
            <a:stCxn id="14" idx="2"/>
            <a:endCxn id="15" idx="0"/>
          </p:cNvCxnSpPr>
          <p:nvPr/>
        </p:nvCxnSpPr>
        <p:spPr bwMode="auto">
          <a:xfrm rot="5400000">
            <a:off x="2415641" y="2594889"/>
            <a:ext cx="2043285" cy="226943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Elbow Connector 4"/>
          <p:cNvCxnSpPr>
            <a:stCxn id="14" idx="2"/>
            <a:endCxn id="16" idx="0"/>
          </p:cNvCxnSpPr>
          <p:nvPr/>
        </p:nvCxnSpPr>
        <p:spPr bwMode="auto">
          <a:xfrm rot="5400000">
            <a:off x="3207458" y="3360202"/>
            <a:ext cx="2016781" cy="71230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Elbow Connector 5"/>
          <p:cNvCxnSpPr>
            <a:stCxn id="14" idx="2"/>
            <a:endCxn id="17" idx="0"/>
          </p:cNvCxnSpPr>
          <p:nvPr/>
        </p:nvCxnSpPr>
        <p:spPr bwMode="auto">
          <a:xfrm rot="16200000" flipH="1">
            <a:off x="3986022" y="3293941"/>
            <a:ext cx="2016781" cy="84482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Elbow Connector 6"/>
          <p:cNvCxnSpPr>
            <a:stCxn id="14" idx="2"/>
            <a:endCxn id="18" idx="0"/>
          </p:cNvCxnSpPr>
          <p:nvPr/>
        </p:nvCxnSpPr>
        <p:spPr bwMode="auto">
          <a:xfrm rot="16200000" flipH="1">
            <a:off x="4771213" y="2508750"/>
            <a:ext cx="2003529" cy="240195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 bwMode="auto">
          <a:xfrm>
            <a:off x="6496876" y="1754859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49024" y="1878134"/>
            <a:ext cx="90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store</a:t>
            </a:r>
          </a:p>
        </p:txBody>
      </p:sp>
    </p:spTree>
    <p:extLst>
      <p:ext uri="{BB962C8B-B14F-4D97-AF65-F5344CB8AC3E}">
        <p14:creationId xmlns:p14="http://schemas.microsoft.com/office/powerpoint/2010/main" val="978000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2C57F-941D-4491-9804-73D5781B4FF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600" y="1546424"/>
            <a:ext cx="2342554" cy="937021"/>
            <a:chOff x="2678" y="1563489"/>
            <a:chExt cx="2342554" cy="937021"/>
          </a:xfrm>
        </p:grpSpPr>
        <p:sp>
          <p:nvSpPr>
            <p:cNvPr id="8" name="Pentagon 7"/>
            <p:cNvSpPr/>
            <p:nvPr/>
          </p:nvSpPr>
          <p:spPr>
            <a:xfrm>
              <a:off x="2678" y="1563489"/>
              <a:ext cx="2342554" cy="93702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Pentagon 4"/>
            <p:cNvSpPr txBox="1"/>
            <p:nvPr/>
          </p:nvSpPr>
          <p:spPr>
            <a:xfrm>
              <a:off x="2678" y="1563489"/>
              <a:ext cx="2108299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0" tIns="133350" rIns="66675" bIns="13335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Disadvantages</a:t>
              </a:r>
              <a:endParaRPr lang="en-US" sz="2000" kern="1200" dirty="0"/>
            </a:p>
          </p:txBody>
        </p:sp>
      </p:grpSp>
      <p:sp>
        <p:nvSpPr>
          <p:cNvPr id="11" name="Shape 2011"/>
          <p:cNvSpPr txBox="1"/>
          <p:nvPr/>
        </p:nvSpPr>
        <p:spPr>
          <a:xfrm>
            <a:off x="457200" y="2612231"/>
            <a:ext cx="81153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-US" sz="2800" dirty="0"/>
              <a:t>Do not know the time when friends answer the question</a:t>
            </a:r>
          </a:p>
        </p:txBody>
      </p:sp>
      <p:sp>
        <p:nvSpPr>
          <p:cNvPr id="10" name="Shape 2011"/>
          <p:cNvSpPr txBox="1"/>
          <p:nvPr/>
        </p:nvSpPr>
        <p:spPr>
          <a:xfrm>
            <a:off x="457200" y="3412331"/>
            <a:ext cx="78332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 </a:t>
            </a:r>
            <a:r>
              <a:rPr lang="en-US" sz="2800" dirty="0"/>
              <a:t>Sometimes get unexpected answers</a:t>
            </a:r>
            <a:endParaRPr lang="en" sz="3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921123-9BA5-4C19-855C-2240FDDD191B}" type="slidenum">
              <a:rPr lang="en-US"/>
              <a:pPr>
                <a:defRPr/>
              </a:pPr>
              <a:t>360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1689651" y="4751249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Pizza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Component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4678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Clothes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Component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803911" y="4724745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Mobile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Component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361041" y="4711493"/>
            <a:ext cx="1225827" cy="615882"/>
          </a:xfrm>
          <a:prstGeom prst="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</a:rPr>
              <a:t>Market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Component</a:t>
            </a:r>
          </a:p>
        </p:txBody>
      </p:sp>
      <p:cxnSp>
        <p:nvCxnSpPr>
          <p:cNvPr id="3" name="Elbow Connector 2"/>
          <p:cNvCxnSpPr>
            <a:endCxn id="15" idx="0"/>
          </p:cNvCxnSpPr>
          <p:nvPr/>
        </p:nvCxnSpPr>
        <p:spPr bwMode="auto">
          <a:xfrm rot="5400000">
            <a:off x="2415641" y="2594889"/>
            <a:ext cx="2043285" cy="226943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Elbow Connector 4"/>
          <p:cNvCxnSpPr>
            <a:endCxn id="16" idx="0"/>
          </p:cNvCxnSpPr>
          <p:nvPr/>
        </p:nvCxnSpPr>
        <p:spPr bwMode="auto">
          <a:xfrm rot="5400000">
            <a:off x="3207458" y="3360202"/>
            <a:ext cx="2016781" cy="71230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Elbow Connector 5"/>
          <p:cNvCxnSpPr>
            <a:endCxn id="17" idx="0"/>
          </p:cNvCxnSpPr>
          <p:nvPr/>
        </p:nvCxnSpPr>
        <p:spPr bwMode="auto">
          <a:xfrm rot="16200000" flipH="1">
            <a:off x="3986022" y="3293941"/>
            <a:ext cx="2016781" cy="84482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Elbow Connector 6"/>
          <p:cNvCxnSpPr>
            <a:endCxn id="18" idx="0"/>
          </p:cNvCxnSpPr>
          <p:nvPr/>
        </p:nvCxnSpPr>
        <p:spPr bwMode="auto">
          <a:xfrm rot="16200000" flipH="1">
            <a:off x="4771213" y="2508750"/>
            <a:ext cx="2003529" cy="2401955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1"/>
          <p:cNvSpPr/>
          <p:nvPr/>
        </p:nvSpPr>
        <p:spPr bwMode="auto">
          <a:xfrm>
            <a:off x="2915478" y="1430891"/>
            <a:ext cx="3233074" cy="127707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Center Server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180521" y="2118584"/>
            <a:ext cx="2782957" cy="457200"/>
          </a:xfrm>
          <a:prstGeom prst="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Common Component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0519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82C82-A67C-4CE4-AADF-4B4BCBF7952D}" type="slidenum">
              <a:rPr lang="en-US"/>
              <a:pPr>
                <a:defRPr/>
              </a:pPr>
              <a:t>361</a:t>
            </a:fld>
            <a:endParaRPr lang="en-US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1549089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3180521" y="3912886"/>
            <a:ext cx="2782957" cy="457200"/>
          </a:xfrm>
          <a:prstGeom prst="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Center Server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62805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82C82-A67C-4CE4-AADF-4B4BCBF7952D}" type="slidenum">
              <a:rPr lang="en-US"/>
              <a:pPr>
                <a:defRPr/>
              </a:pPr>
              <a:t>362</a:t>
            </a:fld>
            <a:endParaRPr lang="en-US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1549089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3180521" y="3912886"/>
            <a:ext cx="2782957" cy="457200"/>
          </a:xfrm>
          <a:prstGeom prst="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Center Server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5" idx="2"/>
            <a:endCxn id="6" idx="0"/>
          </p:cNvCxnSpPr>
          <p:nvPr/>
        </p:nvCxnSpPr>
        <p:spPr bwMode="auto">
          <a:xfrm>
            <a:off x="4572000" y="2707964"/>
            <a:ext cx="0" cy="1204922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4120593" y="322727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34809721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82C82-A67C-4CE4-AADF-4B4BCBF7952D}" type="slidenum">
              <a:rPr lang="en-US"/>
              <a:pPr>
                <a:defRPr/>
              </a:pPr>
              <a:t>363</a:t>
            </a:fld>
            <a:endParaRPr lang="en-US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1549089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3180521" y="3912886"/>
            <a:ext cx="2782957" cy="457200"/>
          </a:xfrm>
          <a:prstGeom prst="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Center Server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5" idx="2"/>
            <a:endCxn id="6" idx="0"/>
          </p:cNvCxnSpPr>
          <p:nvPr/>
        </p:nvCxnSpPr>
        <p:spPr bwMode="auto">
          <a:xfrm>
            <a:off x="4572000" y="2707964"/>
            <a:ext cx="0" cy="1204922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4120593" y="322727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3" y="5378647"/>
            <a:ext cx="1464222" cy="1171378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6" idx="2"/>
            <a:endCxn id="2" idx="0"/>
          </p:cNvCxnSpPr>
          <p:nvPr/>
        </p:nvCxnSpPr>
        <p:spPr bwMode="auto">
          <a:xfrm rot="5400000">
            <a:off x="2494617" y="3301263"/>
            <a:ext cx="1008561" cy="3146206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396359" y="4685179"/>
            <a:ext cx="784162" cy="378373"/>
          </a:xfrm>
          <a:prstGeom prst="round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67584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82C82-A67C-4CE4-AADF-4B4BCBF7952D}" type="slidenum">
              <a:rPr lang="en-US"/>
              <a:pPr>
                <a:defRPr/>
              </a:pPr>
              <a:t>364</a:t>
            </a:fld>
            <a:endParaRPr lang="en-US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1549089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3180521" y="3912886"/>
            <a:ext cx="2782957" cy="457200"/>
          </a:xfrm>
          <a:prstGeom prst="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Center Server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5" idx="2"/>
            <a:endCxn id="6" idx="0"/>
          </p:cNvCxnSpPr>
          <p:nvPr/>
        </p:nvCxnSpPr>
        <p:spPr bwMode="auto">
          <a:xfrm>
            <a:off x="4572000" y="2707964"/>
            <a:ext cx="0" cy="1204922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4120593" y="322727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3" y="5378647"/>
            <a:ext cx="1464222" cy="1171378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6" idx="2"/>
            <a:endCxn id="2" idx="0"/>
          </p:cNvCxnSpPr>
          <p:nvPr/>
        </p:nvCxnSpPr>
        <p:spPr bwMode="auto">
          <a:xfrm rot="5400000">
            <a:off x="2494617" y="3301263"/>
            <a:ext cx="1008561" cy="3146206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396359" y="4685179"/>
            <a:ext cx="784162" cy="378373"/>
          </a:xfrm>
          <a:prstGeom prst="round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18" y="5602880"/>
            <a:ext cx="1464222" cy="1171378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6" idx="2"/>
            <a:endCxn id="13" idx="0"/>
          </p:cNvCxnSpPr>
          <p:nvPr/>
        </p:nvCxnSpPr>
        <p:spPr bwMode="auto">
          <a:xfrm rot="5400000">
            <a:off x="3937418" y="4968298"/>
            <a:ext cx="1232794" cy="36371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4120593" y="4969334"/>
            <a:ext cx="784162" cy="378373"/>
          </a:xfrm>
          <a:prstGeom prst="round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117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82C82-A67C-4CE4-AADF-4B4BCBF7952D}" type="slidenum">
              <a:rPr lang="en-US"/>
              <a:pPr>
                <a:defRPr/>
              </a:pPr>
              <a:t>365</a:t>
            </a:fld>
            <a:endParaRPr lang="en-US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1549089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3180521" y="3912886"/>
            <a:ext cx="2782957" cy="457200"/>
          </a:xfrm>
          <a:prstGeom prst="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Center Server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5" idx="2"/>
            <a:endCxn id="6" idx="0"/>
          </p:cNvCxnSpPr>
          <p:nvPr/>
        </p:nvCxnSpPr>
        <p:spPr bwMode="auto">
          <a:xfrm>
            <a:off x="4572000" y="2707964"/>
            <a:ext cx="0" cy="1204922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4120593" y="322727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3" y="5378647"/>
            <a:ext cx="1464222" cy="1171378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6" idx="2"/>
            <a:endCxn id="2" idx="0"/>
          </p:cNvCxnSpPr>
          <p:nvPr/>
        </p:nvCxnSpPr>
        <p:spPr bwMode="auto">
          <a:xfrm rot="5400000">
            <a:off x="2494617" y="3301263"/>
            <a:ext cx="1008561" cy="3146206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396359" y="4685179"/>
            <a:ext cx="784162" cy="378373"/>
          </a:xfrm>
          <a:prstGeom prst="round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18" y="5602880"/>
            <a:ext cx="1464222" cy="1171378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6" idx="2"/>
            <a:endCxn id="13" idx="0"/>
          </p:cNvCxnSpPr>
          <p:nvPr/>
        </p:nvCxnSpPr>
        <p:spPr bwMode="auto">
          <a:xfrm rot="5400000">
            <a:off x="3937418" y="4968298"/>
            <a:ext cx="1232794" cy="36371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4120593" y="4969334"/>
            <a:ext cx="784162" cy="378373"/>
          </a:xfrm>
          <a:prstGeom prst="round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278" y="5378647"/>
            <a:ext cx="1464222" cy="1171378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6" idx="2"/>
            <a:endCxn id="15" idx="0"/>
          </p:cNvCxnSpPr>
          <p:nvPr/>
        </p:nvCxnSpPr>
        <p:spPr bwMode="auto">
          <a:xfrm rot="16200000" flipH="1">
            <a:off x="5701914" y="3240171"/>
            <a:ext cx="1008561" cy="3268389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ounded Rectangle 16"/>
          <p:cNvSpPr/>
          <p:nvPr/>
        </p:nvSpPr>
        <p:spPr bwMode="auto">
          <a:xfrm>
            <a:off x="5963478" y="4656469"/>
            <a:ext cx="784162" cy="378373"/>
          </a:xfrm>
          <a:prstGeom prst="round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8225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82C82-A67C-4CE4-AADF-4B4BCBF7952D}" type="slidenum">
              <a:rPr lang="en-US"/>
              <a:pPr>
                <a:defRPr/>
              </a:pPr>
              <a:t>366</a:t>
            </a:fld>
            <a:endParaRPr lang="en-US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69" y="1549089"/>
            <a:ext cx="11604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3180521" y="3912886"/>
            <a:ext cx="2782957" cy="457200"/>
          </a:xfrm>
          <a:prstGeom prst="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Times New Roman" panose="02020603050405020304" pitchFamily="18" charset="0"/>
              </a:rPr>
              <a:t>Center Server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5" idx="2"/>
            <a:endCxn id="6" idx="0"/>
          </p:cNvCxnSpPr>
          <p:nvPr/>
        </p:nvCxnSpPr>
        <p:spPr bwMode="auto">
          <a:xfrm>
            <a:off x="4572000" y="2707964"/>
            <a:ext cx="0" cy="1204922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4120593" y="322727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3" y="5378647"/>
            <a:ext cx="1464222" cy="1171378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6" idx="2"/>
            <a:endCxn id="2" idx="0"/>
          </p:cNvCxnSpPr>
          <p:nvPr/>
        </p:nvCxnSpPr>
        <p:spPr bwMode="auto">
          <a:xfrm rot="5400000">
            <a:off x="2494617" y="3301263"/>
            <a:ext cx="1008561" cy="3146206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396359" y="4685179"/>
            <a:ext cx="784162" cy="378373"/>
          </a:xfrm>
          <a:prstGeom prst="round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18" y="5602880"/>
            <a:ext cx="1464222" cy="1171378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6" idx="2"/>
            <a:endCxn id="13" idx="0"/>
          </p:cNvCxnSpPr>
          <p:nvPr/>
        </p:nvCxnSpPr>
        <p:spPr bwMode="auto">
          <a:xfrm rot="5400000">
            <a:off x="3937418" y="4968298"/>
            <a:ext cx="1232794" cy="36371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4120593" y="4969334"/>
            <a:ext cx="784162" cy="378373"/>
          </a:xfrm>
          <a:prstGeom prst="round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278" y="5378647"/>
            <a:ext cx="1464222" cy="1171378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6" idx="2"/>
            <a:endCxn id="15" idx="0"/>
          </p:cNvCxnSpPr>
          <p:nvPr/>
        </p:nvCxnSpPr>
        <p:spPr bwMode="auto">
          <a:xfrm rot="16200000" flipH="1">
            <a:off x="5701914" y="3240171"/>
            <a:ext cx="1008561" cy="3268389"/>
          </a:xfrm>
          <a:prstGeom prst="bentConnector3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ounded Rectangle 16"/>
          <p:cNvSpPr/>
          <p:nvPr/>
        </p:nvSpPr>
        <p:spPr bwMode="auto">
          <a:xfrm>
            <a:off x="5963478" y="4656469"/>
            <a:ext cx="784162" cy="378373"/>
          </a:xfrm>
          <a:prstGeom prst="round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883965" y="1417638"/>
            <a:ext cx="3101009" cy="1696623"/>
          </a:xfrm>
          <a:prstGeom prst="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Note: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12585" y="189264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PISB Instance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6206194" y="1856363"/>
            <a:ext cx="784162" cy="378373"/>
          </a:xfrm>
          <a:prstGeom prst="roundRect">
            <a:avLst/>
          </a:prstGeom>
          <a:solidFill>
            <a:srgbClr val="92D05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6518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82C82-A67C-4CE4-AADF-4B4BCBF7952D}" type="slidenum">
              <a:rPr lang="en-US"/>
              <a:pPr>
                <a:defRPr/>
              </a:pPr>
              <a:t>367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693461" y="1759091"/>
          <a:ext cx="2043952" cy="22247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43952">
                  <a:extLst>
                    <a:ext uri="{9D8B030D-6E8A-4147-A177-3AD203B41FA5}">
                      <a16:colId xmlns="" xmlns:a16="http://schemas.microsoft.com/office/drawing/2014/main" val="2022759167"/>
                    </a:ext>
                  </a:extLst>
                </a:gridCol>
              </a:tblGrid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FacebookUser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49371343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User</a:t>
                      </a:r>
                      <a:r>
                        <a:rPr lang="en-US" sz="1800" baseline="0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60085251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firstName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2088963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lastName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6335672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84726318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locale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360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14180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82C82-A67C-4CE4-AADF-4B4BCBF7952D}" type="slidenum">
              <a:rPr lang="en-US"/>
              <a:pPr>
                <a:defRPr/>
              </a:pPr>
              <a:t>368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93461" y="1759091"/>
          <a:ext cx="2043952" cy="22247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43952">
                  <a:extLst>
                    <a:ext uri="{9D8B030D-6E8A-4147-A177-3AD203B41FA5}">
                      <a16:colId xmlns="" xmlns:a16="http://schemas.microsoft.com/office/drawing/2014/main" val="2022759167"/>
                    </a:ext>
                  </a:extLst>
                </a:gridCol>
              </a:tblGrid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FacebookUser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49371343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User</a:t>
                      </a:r>
                      <a:r>
                        <a:rPr lang="en-US" sz="1800" baseline="0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60085251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firstName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2088963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lastName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6335672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84726318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locale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3601105"/>
                  </a:ext>
                </a:extLst>
              </a:tr>
            </a:tbl>
          </a:graphicData>
        </a:graphic>
      </p:graphicFrame>
      <p:sp>
        <p:nvSpPr>
          <p:cNvPr id="5" name="Shape 1996"/>
          <p:cNvSpPr txBox="1"/>
          <p:nvPr/>
        </p:nvSpPr>
        <p:spPr>
          <a:xfrm>
            <a:off x="935200" y="4075487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Use to analyze user hobbies and suggest product follow their hobbies</a:t>
            </a:r>
            <a:endParaRPr lang="en" sz="3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87116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Future plan</a:t>
            </a:r>
            <a:endParaRPr lang="en-US" altLang="en-US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82C82-A67C-4CE4-AADF-4B4BCBF7952D}" type="slidenum">
              <a:rPr lang="en-US"/>
              <a:pPr>
                <a:defRPr/>
              </a:pPr>
              <a:t>369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93461" y="1759091"/>
          <a:ext cx="2043952" cy="22247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43952">
                  <a:extLst>
                    <a:ext uri="{9D8B030D-6E8A-4147-A177-3AD203B41FA5}">
                      <a16:colId xmlns="" xmlns:a16="http://schemas.microsoft.com/office/drawing/2014/main" val="2022759167"/>
                    </a:ext>
                  </a:extLst>
                </a:gridCol>
              </a:tblGrid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FacebookUser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49371343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User</a:t>
                      </a:r>
                      <a:r>
                        <a:rPr lang="en-US" sz="1800" baseline="0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60085251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firstName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2088963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lastName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6335672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84726318"/>
                  </a:ext>
                </a:extLst>
              </a:tr>
              <a:tr h="37079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locale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3601105"/>
                  </a:ext>
                </a:extLst>
              </a:tr>
            </a:tbl>
          </a:graphicData>
        </a:graphic>
      </p:graphicFrame>
      <p:sp>
        <p:nvSpPr>
          <p:cNvPr id="5" name="Shape 1996"/>
          <p:cNvSpPr txBox="1"/>
          <p:nvPr/>
        </p:nvSpPr>
        <p:spPr>
          <a:xfrm>
            <a:off x="935200" y="4075487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 dirty="0"/>
              <a:t>Use to analyze user hobbies and suggest product follow their hobbies</a:t>
            </a:r>
            <a:endParaRPr lang="en" sz="3000" dirty="0">
              <a:solidFill>
                <a:schemeClr val="dk1"/>
              </a:solidFill>
            </a:endParaRPr>
          </a:p>
        </p:txBody>
      </p:sp>
      <p:sp>
        <p:nvSpPr>
          <p:cNvPr id="6" name="Shape 1996"/>
          <p:cNvSpPr txBox="1"/>
          <p:nvPr/>
        </p:nvSpPr>
        <p:spPr>
          <a:xfrm>
            <a:off x="935200" y="5312756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 dirty="0">
                <a:solidFill>
                  <a:srgbClr val="00D900"/>
                </a:solidFill>
              </a:rPr>
              <a:t>✓ </a:t>
            </a:r>
            <a:r>
              <a:rPr lang="en" sz="3000"/>
              <a:t>Marketing products</a:t>
            </a:r>
            <a:endParaRPr lang="en" sz="3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91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58F60-D390-45F7-A074-7B3351DFC6AE}" type="slidenum">
              <a:rPr lang="en-US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638"/>
            <a:ext cx="8572501" cy="400275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22" y="1417638"/>
            <a:ext cx="2713731" cy="482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1392238"/>
            <a:ext cx="9131300" cy="440848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54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 for your attention!</a:t>
            </a:r>
            <a:br>
              <a:rPr lang="en-US" sz="54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54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Q&amp;A</a:t>
            </a:r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5200" y="6550025"/>
            <a:ext cx="5588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9004DD1-14A4-444F-98D1-421E385DB7AB}" type="slidenum">
              <a:rPr lang="en-US" altLang="en-US">
                <a:latin typeface="Calibri" panose="020F0502020204030204" pitchFamily="34" charset="0"/>
              </a:rPr>
              <a:pPr eaLnBrk="1" hangingPunct="1"/>
              <a:t>370</a:t>
            </a:fld>
            <a:endParaRPr lang="en-US" altLang="en-US">
              <a:latin typeface="Calibri" panose="020F0502020204030204" pitchFamily="34" charset="0"/>
            </a:endParaRPr>
          </a:p>
        </p:txBody>
      </p:sp>
      <p:cxnSp>
        <p:nvCxnSpPr>
          <p:cNvPr id="3" name="Straight Connector 2"/>
          <p:cNvCxnSpPr>
            <a:stCxn id="7" idx="1"/>
            <a:endCxn id="7" idx="3"/>
          </p:cNvCxnSpPr>
          <p:nvPr/>
        </p:nvCxnSpPr>
        <p:spPr bwMode="auto">
          <a:xfrm>
            <a:off x="0" y="3597275"/>
            <a:ext cx="91313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Facebook ask friend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58F60-D390-45F7-A074-7B3351DFC6AE}" type="slidenum">
              <a:rPr lang="en-US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638"/>
            <a:ext cx="8572501" cy="40027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21" y="1417638"/>
            <a:ext cx="2713731" cy="482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2449513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5200" y="6550025"/>
            <a:ext cx="5588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D1C6740C-EF59-464D-8B13-FD0678CD079D}" type="slidenum">
              <a:rPr lang="en-US" altLang="en-US">
                <a:latin typeface="Calibri" panose="020F0502020204030204" pitchFamily="34" charset="0"/>
              </a:rPr>
              <a:pPr eaLnBrk="1" hangingPunct="1"/>
              <a:t>39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510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Place Suggesting Intelligent Bot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25438"/>
            <a:ext cx="9144000" cy="37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4F8C9-FF54-4681-964B-351EBA71C0DC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8" y="1675275"/>
            <a:ext cx="7222603" cy="50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2449513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-25400" y="3084700"/>
            <a:ext cx="9131300" cy="440848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80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 is </a:t>
            </a:r>
            <a:br>
              <a:rPr lang="en-US" sz="80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0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OUR PROPOSAL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5200" y="6550025"/>
            <a:ext cx="5588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D1C6740C-EF59-464D-8B13-FD0678CD079D}" type="slidenum">
              <a:rPr lang="en-US" altLang="en-US"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510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Place Suggesting Intelligent Bot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25438"/>
            <a:ext cx="9144000" cy="37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Technology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721EA9-A6EF-429D-B1D4-59D9E3F8B27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2639568"/>
          </a:xfrm>
        </p:spPr>
      </p:pic>
      <p:grpSp>
        <p:nvGrpSpPr>
          <p:cNvPr id="15" name="Group 14"/>
          <p:cNvGrpSpPr/>
          <p:nvPr/>
        </p:nvGrpSpPr>
        <p:grpSpPr>
          <a:xfrm>
            <a:off x="2697480" y="4057206"/>
            <a:ext cx="3314014" cy="640722"/>
            <a:chOff x="994913" y="832798"/>
            <a:chExt cx="3314014" cy="64072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An easy way to message</a:t>
              </a:r>
              <a:endParaRPr lang="en-US" sz="1800" kern="1200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2377119" y="4057206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491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Technology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721EA9-A6EF-429D-B1D4-59D9E3F8B274}" type="slidenum">
              <a:rPr lang="en-US"/>
              <a:pPr>
                <a:defRPr/>
              </a:pPr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2639568"/>
          </a:xfrm>
        </p:spPr>
      </p:pic>
      <p:grpSp>
        <p:nvGrpSpPr>
          <p:cNvPr id="15" name="Group 14"/>
          <p:cNvGrpSpPr/>
          <p:nvPr/>
        </p:nvGrpSpPr>
        <p:grpSpPr>
          <a:xfrm>
            <a:off x="2697480" y="4057206"/>
            <a:ext cx="3314014" cy="640722"/>
            <a:chOff x="994913" y="832798"/>
            <a:chExt cx="3314014" cy="64072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/>
                <a:t>An easy way to message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2377119" y="4057206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2697479" y="4836983"/>
            <a:ext cx="3314014" cy="640722"/>
            <a:chOff x="994913" y="832798"/>
            <a:chExt cx="3314014" cy="640722"/>
          </a:xfrm>
        </p:grpSpPr>
        <p:sp>
          <p:nvSpPr>
            <p:cNvPr id="10" name="Pentagon 9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Live Messaging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2377118" y="4836983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52539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Technology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721EA9-A6EF-429D-B1D4-59D9E3F8B274}" type="slidenum">
              <a:rPr lang="en-US"/>
              <a:pPr>
                <a:defRPr/>
              </a:pPr>
              <a:t>43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2639568"/>
          </a:xfrm>
        </p:spPr>
      </p:pic>
      <p:grpSp>
        <p:nvGrpSpPr>
          <p:cNvPr id="15" name="Group 14"/>
          <p:cNvGrpSpPr/>
          <p:nvPr/>
        </p:nvGrpSpPr>
        <p:grpSpPr>
          <a:xfrm>
            <a:off x="2697480" y="4057206"/>
            <a:ext cx="3314014" cy="640722"/>
            <a:chOff x="994913" y="832798"/>
            <a:chExt cx="3314014" cy="64072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/>
                <a:t>An easy way to message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2377119" y="4057206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2697479" y="4836983"/>
            <a:ext cx="3314014" cy="640722"/>
            <a:chOff x="994913" y="832798"/>
            <a:chExt cx="3314014" cy="640722"/>
          </a:xfrm>
        </p:grpSpPr>
        <p:sp>
          <p:nvSpPr>
            <p:cNvPr id="10" name="Pentagon 9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Live Messaging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2377118" y="4836983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/>
          <p:cNvGrpSpPr/>
          <p:nvPr/>
        </p:nvGrpSpPr>
        <p:grpSpPr>
          <a:xfrm>
            <a:off x="2697478" y="5616760"/>
            <a:ext cx="3314014" cy="640722"/>
            <a:chOff x="994913" y="832798"/>
            <a:chExt cx="3314014" cy="640722"/>
          </a:xfrm>
        </p:grpSpPr>
        <p:sp>
          <p:nvSpPr>
            <p:cNvPr id="18" name="Pentagon 17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Provide quick access</a:t>
              </a:r>
              <a:endParaRPr lang="en-US" sz="1800" kern="1200" dirty="0"/>
            </a:p>
          </p:txBody>
        </p:sp>
      </p:grpSp>
      <p:sp>
        <p:nvSpPr>
          <p:cNvPr id="20" name="Oval 19"/>
          <p:cNvSpPr/>
          <p:nvPr/>
        </p:nvSpPr>
        <p:spPr>
          <a:xfrm>
            <a:off x="2377117" y="5616760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675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Technology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721EA9-A6EF-429D-B1D4-59D9E3F8B274}" type="slidenum">
              <a:rPr lang="en-US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2639568"/>
          </a:xfrm>
        </p:spPr>
      </p:pic>
      <p:grpSp>
        <p:nvGrpSpPr>
          <p:cNvPr id="15" name="Group 14"/>
          <p:cNvGrpSpPr/>
          <p:nvPr/>
        </p:nvGrpSpPr>
        <p:grpSpPr>
          <a:xfrm>
            <a:off x="419240" y="4057206"/>
            <a:ext cx="3314014" cy="640722"/>
            <a:chOff x="994913" y="832798"/>
            <a:chExt cx="3314014" cy="64072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/>
                <a:t>An easy way to message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98879" y="4057206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419239" y="4836983"/>
            <a:ext cx="3314014" cy="640722"/>
            <a:chOff x="994913" y="832798"/>
            <a:chExt cx="3314014" cy="640722"/>
          </a:xfrm>
        </p:grpSpPr>
        <p:sp>
          <p:nvSpPr>
            <p:cNvPr id="10" name="Pentagon 9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Live Messaging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98878" y="4836983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/>
          <p:cNvGrpSpPr/>
          <p:nvPr/>
        </p:nvGrpSpPr>
        <p:grpSpPr>
          <a:xfrm>
            <a:off x="419238" y="5616760"/>
            <a:ext cx="3314014" cy="640722"/>
            <a:chOff x="994913" y="832798"/>
            <a:chExt cx="3314014" cy="640722"/>
          </a:xfrm>
        </p:grpSpPr>
        <p:sp>
          <p:nvSpPr>
            <p:cNvPr id="18" name="Pentagon 17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Provide quick access</a:t>
              </a:r>
              <a:endParaRPr lang="en-US" sz="1800" kern="1200" dirty="0"/>
            </a:p>
          </p:txBody>
        </p:sp>
      </p:grpSp>
      <p:sp>
        <p:nvSpPr>
          <p:cNvPr id="20" name="Oval 19"/>
          <p:cNvSpPr/>
          <p:nvPr/>
        </p:nvSpPr>
        <p:spPr>
          <a:xfrm>
            <a:off x="98877" y="5616760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393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Technology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721EA9-A6EF-429D-B1D4-59D9E3F8B274}" type="slidenum">
              <a:rPr lang="en-US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2639568"/>
          </a:xfrm>
        </p:spPr>
      </p:pic>
      <p:grpSp>
        <p:nvGrpSpPr>
          <p:cNvPr id="15" name="Group 14"/>
          <p:cNvGrpSpPr/>
          <p:nvPr/>
        </p:nvGrpSpPr>
        <p:grpSpPr>
          <a:xfrm>
            <a:off x="419240" y="4057206"/>
            <a:ext cx="3314014" cy="640722"/>
            <a:chOff x="994913" y="832798"/>
            <a:chExt cx="3314014" cy="64072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/>
                <a:t>An easy way to message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98879" y="4057206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419239" y="4836983"/>
            <a:ext cx="3314014" cy="640722"/>
            <a:chOff x="994913" y="832798"/>
            <a:chExt cx="3314014" cy="640722"/>
          </a:xfrm>
        </p:grpSpPr>
        <p:sp>
          <p:nvSpPr>
            <p:cNvPr id="10" name="Pentagon 9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Live Messaging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98878" y="4836983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/>
          <p:cNvGrpSpPr/>
          <p:nvPr/>
        </p:nvGrpSpPr>
        <p:grpSpPr>
          <a:xfrm>
            <a:off x="419238" y="5616760"/>
            <a:ext cx="3314014" cy="640722"/>
            <a:chOff x="994913" y="832798"/>
            <a:chExt cx="3314014" cy="640722"/>
          </a:xfrm>
        </p:grpSpPr>
        <p:sp>
          <p:nvSpPr>
            <p:cNvPr id="18" name="Pentagon 17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Provide quick access</a:t>
              </a:r>
              <a:endParaRPr lang="en-US" sz="1800" kern="1200" dirty="0"/>
            </a:p>
          </p:txBody>
        </p:sp>
      </p:grpSp>
      <p:sp>
        <p:nvSpPr>
          <p:cNvPr id="20" name="Oval 19"/>
          <p:cNvSpPr/>
          <p:nvPr/>
        </p:nvSpPr>
        <p:spPr>
          <a:xfrm>
            <a:off x="98877" y="5616760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09" y="4057206"/>
            <a:ext cx="2200276" cy="2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Technology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721EA9-A6EF-429D-B1D4-59D9E3F8B274}" type="slidenum">
              <a:rPr lang="en-US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2639568"/>
          </a:xfrm>
        </p:spPr>
      </p:pic>
      <p:grpSp>
        <p:nvGrpSpPr>
          <p:cNvPr id="15" name="Group 14"/>
          <p:cNvGrpSpPr/>
          <p:nvPr/>
        </p:nvGrpSpPr>
        <p:grpSpPr>
          <a:xfrm>
            <a:off x="419240" y="4057206"/>
            <a:ext cx="3314014" cy="640722"/>
            <a:chOff x="994913" y="832798"/>
            <a:chExt cx="3314014" cy="64072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/>
                <a:t>An easy way to message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98879" y="4057206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419239" y="4836983"/>
            <a:ext cx="3314014" cy="640722"/>
            <a:chOff x="994913" y="832798"/>
            <a:chExt cx="3314014" cy="640722"/>
          </a:xfrm>
        </p:grpSpPr>
        <p:sp>
          <p:nvSpPr>
            <p:cNvPr id="10" name="Pentagon 9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Live Messaging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98878" y="4836983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/>
          <p:cNvGrpSpPr/>
          <p:nvPr/>
        </p:nvGrpSpPr>
        <p:grpSpPr>
          <a:xfrm>
            <a:off x="419238" y="5616760"/>
            <a:ext cx="3314014" cy="640722"/>
            <a:chOff x="994913" y="832798"/>
            <a:chExt cx="3314014" cy="640722"/>
          </a:xfrm>
        </p:grpSpPr>
        <p:sp>
          <p:nvSpPr>
            <p:cNvPr id="18" name="Pentagon 17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Provide quick access</a:t>
              </a:r>
              <a:endParaRPr lang="en-US" sz="1800" kern="1200" dirty="0"/>
            </a:p>
          </p:txBody>
        </p:sp>
      </p:grpSp>
      <p:sp>
        <p:nvSpPr>
          <p:cNvPr id="20" name="Oval 19"/>
          <p:cNvSpPr/>
          <p:nvPr/>
        </p:nvSpPr>
        <p:spPr>
          <a:xfrm>
            <a:off x="98877" y="5616760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09" y="4057206"/>
            <a:ext cx="2200276" cy="2200276"/>
          </a:xfrm>
          <a:prstGeom prst="rect">
            <a:avLst/>
          </a:prstGeom>
        </p:spPr>
      </p:pic>
      <p:sp>
        <p:nvSpPr>
          <p:cNvPr id="6" name="Striped Right Arrow 5"/>
          <p:cNvSpPr/>
          <p:nvPr/>
        </p:nvSpPr>
        <p:spPr bwMode="auto">
          <a:xfrm rot="10800000">
            <a:off x="5928584" y="4849173"/>
            <a:ext cx="697424" cy="616341"/>
          </a:xfrm>
          <a:prstGeom prst="stripedRightArrow">
            <a:avLst/>
          </a:prstGeom>
          <a:solidFill>
            <a:schemeClr val="accent2"/>
          </a:solidFill>
          <a:ln w="12700" cap="sq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Technology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721EA9-A6EF-429D-B1D4-59D9E3F8B27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2639568"/>
          </a:xfrm>
        </p:spPr>
      </p:pic>
      <p:grpSp>
        <p:nvGrpSpPr>
          <p:cNvPr id="15" name="Group 14"/>
          <p:cNvGrpSpPr/>
          <p:nvPr/>
        </p:nvGrpSpPr>
        <p:grpSpPr>
          <a:xfrm>
            <a:off x="419240" y="4057206"/>
            <a:ext cx="3314014" cy="640722"/>
            <a:chOff x="994913" y="832798"/>
            <a:chExt cx="3314014" cy="64072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/>
                <a:t>An easy way to message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98879" y="4057206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419239" y="4836983"/>
            <a:ext cx="3314014" cy="640722"/>
            <a:chOff x="994913" y="832798"/>
            <a:chExt cx="3314014" cy="640722"/>
          </a:xfrm>
        </p:grpSpPr>
        <p:sp>
          <p:nvSpPr>
            <p:cNvPr id="10" name="Pentagon 9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Live Messaging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98878" y="4836983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/>
          <p:cNvGrpSpPr/>
          <p:nvPr/>
        </p:nvGrpSpPr>
        <p:grpSpPr>
          <a:xfrm>
            <a:off x="419238" y="5616760"/>
            <a:ext cx="3314014" cy="640722"/>
            <a:chOff x="994913" y="832798"/>
            <a:chExt cx="3314014" cy="640722"/>
          </a:xfrm>
        </p:grpSpPr>
        <p:sp>
          <p:nvSpPr>
            <p:cNvPr id="18" name="Pentagon 17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Provide quick access</a:t>
              </a:r>
              <a:endParaRPr lang="en-US" sz="1800" kern="1200" dirty="0"/>
            </a:p>
          </p:txBody>
        </p:sp>
      </p:grpSp>
      <p:sp>
        <p:nvSpPr>
          <p:cNvPr id="20" name="Oval 19"/>
          <p:cNvSpPr/>
          <p:nvPr/>
        </p:nvSpPr>
        <p:spPr>
          <a:xfrm>
            <a:off x="98877" y="5616760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09" y="4057206"/>
            <a:ext cx="2200276" cy="220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54" y="4479372"/>
            <a:ext cx="2043532" cy="1355944"/>
          </a:xfrm>
          <a:prstGeom prst="rect">
            <a:avLst/>
          </a:prstGeom>
        </p:spPr>
      </p:pic>
      <p:sp>
        <p:nvSpPr>
          <p:cNvPr id="21" name="Striped Right Arrow 20"/>
          <p:cNvSpPr/>
          <p:nvPr/>
        </p:nvSpPr>
        <p:spPr bwMode="auto">
          <a:xfrm rot="10800000">
            <a:off x="5928584" y="4849173"/>
            <a:ext cx="697424" cy="616341"/>
          </a:xfrm>
          <a:prstGeom prst="stripedRightArrow">
            <a:avLst/>
          </a:prstGeom>
          <a:solidFill>
            <a:schemeClr val="accent2"/>
          </a:solidFill>
          <a:ln w="12700" cap="sq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1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Technology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721EA9-A6EF-429D-B1D4-59D9E3F8B274}" type="slidenum">
              <a:rPr lang="en-US"/>
              <a:pPr>
                <a:defRPr/>
              </a:pPr>
              <a:t>48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2639568"/>
          </a:xfrm>
        </p:spPr>
      </p:pic>
      <p:grpSp>
        <p:nvGrpSpPr>
          <p:cNvPr id="15" name="Group 14"/>
          <p:cNvGrpSpPr/>
          <p:nvPr/>
        </p:nvGrpSpPr>
        <p:grpSpPr>
          <a:xfrm>
            <a:off x="419240" y="4057206"/>
            <a:ext cx="3314014" cy="640722"/>
            <a:chOff x="994913" y="832798"/>
            <a:chExt cx="3314014" cy="64072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/>
                <a:t>An easy way to message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98879" y="4057206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419239" y="4836983"/>
            <a:ext cx="3314014" cy="640722"/>
            <a:chOff x="994913" y="832798"/>
            <a:chExt cx="3314014" cy="640722"/>
          </a:xfrm>
        </p:grpSpPr>
        <p:sp>
          <p:nvSpPr>
            <p:cNvPr id="10" name="Pentagon 9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Live Messaging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98878" y="4836983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/>
          <p:cNvGrpSpPr/>
          <p:nvPr/>
        </p:nvGrpSpPr>
        <p:grpSpPr>
          <a:xfrm>
            <a:off x="419238" y="5616760"/>
            <a:ext cx="3314014" cy="640722"/>
            <a:chOff x="994913" y="832798"/>
            <a:chExt cx="3314014" cy="640722"/>
          </a:xfrm>
        </p:grpSpPr>
        <p:sp>
          <p:nvSpPr>
            <p:cNvPr id="18" name="Pentagon 17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Provide quick access</a:t>
              </a:r>
              <a:endParaRPr lang="en-US" sz="1800" kern="1200" dirty="0"/>
            </a:p>
          </p:txBody>
        </p:sp>
      </p:grpSp>
      <p:sp>
        <p:nvSpPr>
          <p:cNvPr id="20" name="Oval 19"/>
          <p:cNvSpPr/>
          <p:nvPr/>
        </p:nvSpPr>
        <p:spPr>
          <a:xfrm>
            <a:off x="98877" y="5616760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09" y="4057206"/>
            <a:ext cx="2200276" cy="220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54" y="4479372"/>
            <a:ext cx="2043532" cy="13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Technology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721EA9-A6EF-429D-B1D4-59D9E3F8B274}" type="slidenum">
              <a:rPr lang="en-US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2639568"/>
          </a:xfrm>
        </p:spPr>
      </p:pic>
      <p:grpSp>
        <p:nvGrpSpPr>
          <p:cNvPr id="15" name="Group 14"/>
          <p:cNvGrpSpPr/>
          <p:nvPr/>
        </p:nvGrpSpPr>
        <p:grpSpPr>
          <a:xfrm>
            <a:off x="419240" y="4057206"/>
            <a:ext cx="3314014" cy="640722"/>
            <a:chOff x="994913" y="832798"/>
            <a:chExt cx="3314014" cy="64072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/>
                <a:t>An easy way to message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98879" y="4057206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419239" y="4836983"/>
            <a:ext cx="3314014" cy="640722"/>
            <a:chOff x="994913" y="832798"/>
            <a:chExt cx="3314014" cy="640722"/>
          </a:xfrm>
        </p:grpSpPr>
        <p:sp>
          <p:nvSpPr>
            <p:cNvPr id="10" name="Pentagon 9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Live Messaging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98878" y="4836983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/>
          <p:cNvGrpSpPr/>
          <p:nvPr/>
        </p:nvGrpSpPr>
        <p:grpSpPr>
          <a:xfrm>
            <a:off x="419238" y="5616760"/>
            <a:ext cx="3314014" cy="640722"/>
            <a:chOff x="994913" y="832798"/>
            <a:chExt cx="3314014" cy="640722"/>
          </a:xfrm>
        </p:grpSpPr>
        <p:sp>
          <p:nvSpPr>
            <p:cNvPr id="18" name="Pentagon 17"/>
            <p:cNvSpPr/>
            <p:nvPr/>
          </p:nvSpPr>
          <p:spPr>
            <a:xfrm rot="10800000">
              <a:off x="994913" y="832798"/>
              <a:ext cx="3314014" cy="640722"/>
            </a:xfrm>
            <a:prstGeom prst="homePlate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Pentagon 4"/>
            <p:cNvSpPr txBox="1"/>
            <p:nvPr/>
          </p:nvSpPr>
          <p:spPr>
            <a:xfrm rot="21600000">
              <a:off x="1155093" y="832798"/>
              <a:ext cx="3153834" cy="640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541" tIns="68580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Provide quick access</a:t>
              </a:r>
              <a:endParaRPr lang="en-US" sz="1800" kern="1200" dirty="0"/>
            </a:p>
          </p:txBody>
        </p:sp>
      </p:grpSp>
      <p:sp>
        <p:nvSpPr>
          <p:cNvPr id="20" name="Oval 19"/>
          <p:cNvSpPr/>
          <p:nvPr/>
        </p:nvSpPr>
        <p:spPr>
          <a:xfrm>
            <a:off x="98877" y="5616760"/>
            <a:ext cx="640722" cy="64072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09" y="4057206"/>
            <a:ext cx="2200276" cy="2200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91" y="4057206"/>
            <a:ext cx="2200276" cy="2200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0202" y="6257482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Webhook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9" y="1675275"/>
            <a:ext cx="7222602" cy="5028737"/>
          </a:xfrm>
          <a:prstGeom prst="rect">
            <a:avLst/>
          </a:prstGeom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4F8C9-FF54-4681-964B-351EBA71C0DC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223199" y="3070748"/>
            <a:ext cx="1527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sz="1200" dirty="0" err="1"/>
              <a:t>Ăn</a:t>
            </a:r>
            <a:r>
              <a:rPr lang="en-US" altLang="en-US" sz="1200"/>
              <a:t> phở</a:t>
            </a:r>
            <a:r>
              <a:rPr lang="en-US" altLang="en-US" sz="1200" dirty="0"/>
              <a:t> </a:t>
            </a:r>
            <a:r>
              <a:rPr lang="en-US" altLang="en-US" sz="1200" dirty="0" err="1"/>
              <a:t>ở</a:t>
            </a:r>
            <a:r>
              <a:rPr lang="en-US" altLang="en-US" sz="1200" dirty="0"/>
              <a:t> </a:t>
            </a:r>
            <a:r>
              <a:rPr lang="en-US" altLang="en-US" sz="1200" dirty="0" err="1"/>
              <a:t>đâu</a:t>
            </a:r>
            <a:r>
              <a:rPr lang="en-US" altLang="en-US" sz="1200" dirty="0"/>
              <a:t> </a:t>
            </a:r>
            <a:r>
              <a:rPr lang="en-US" altLang="en-US" sz="1200" dirty="0" err="1"/>
              <a:t>ngon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nhỉ</a:t>
            </a:r>
            <a:r>
              <a:rPr lang="en-US" altLang="en-US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891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>
                <a:latin typeface="Aharoni" pitchFamily="2" charset="0"/>
                <a:cs typeface="Aharoni" pitchFamily="2" charset="0"/>
              </a:rPr>
              <a:t>Our proposal – For facebook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50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2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>
                <a:latin typeface="Aharoni" pitchFamily="2" charset="0"/>
                <a:cs typeface="Aharoni" pitchFamily="2" charset="0"/>
              </a:rPr>
              <a:t>Our proposal – For facebook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51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2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3255932" y="2698750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276444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>
                <a:latin typeface="Aharoni" pitchFamily="2" charset="0"/>
                <a:cs typeface="Aharoni" pitchFamily="2" charset="0"/>
              </a:rPr>
              <a:t>Our proposal – For facebook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52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2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3255932" y="2698750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217446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>
                <a:latin typeface="Aharoni" pitchFamily="2" charset="0"/>
                <a:cs typeface="Aharoni" pitchFamily="2" charset="0"/>
              </a:rPr>
              <a:t>Our proposal – For facebook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53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sp>
        <p:nvSpPr>
          <p:cNvPr id="16" name="TextBox 27"/>
          <p:cNvSpPr txBox="1">
            <a:spLocks noChangeArrowheads="1"/>
          </p:cNvSpPr>
          <p:nvPr/>
        </p:nvSpPr>
        <p:spPr bwMode="auto">
          <a:xfrm>
            <a:off x="3255932" y="2698750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969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>
                <a:latin typeface="Aharoni" pitchFamily="2" charset="0"/>
                <a:cs typeface="Aharoni" pitchFamily="2" charset="0"/>
              </a:rPr>
              <a:t>Our proposal – For facebook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54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6" name="Straight Arrow Connector 4"/>
          <p:cNvCxnSpPr>
            <a:cxnSpLocks noChangeShapeType="1"/>
          </p:cNvCxnSpPr>
          <p:nvPr/>
        </p:nvCxnSpPr>
        <p:spPr bwMode="auto">
          <a:xfrm flipH="1">
            <a:off x="4669394" y="2641057"/>
            <a:ext cx="2097166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51"/>
          <p:cNvSpPr txBox="1">
            <a:spLocks noChangeArrowheads="1"/>
          </p:cNvSpPr>
          <p:nvPr/>
        </p:nvSpPr>
        <p:spPr bwMode="auto">
          <a:xfrm>
            <a:off x="4877911" y="2669033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Response</a:t>
            </a:r>
          </a:p>
        </p:txBody>
      </p:sp>
      <p:sp>
        <p:nvSpPr>
          <p:cNvPr id="18" name="TextBox 27"/>
          <p:cNvSpPr txBox="1">
            <a:spLocks noChangeArrowheads="1"/>
          </p:cNvSpPr>
          <p:nvPr/>
        </p:nvSpPr>
        <p:spPr bwMode="auto">
          <a:xfrm>
            <a:off x="3255932" y="2925233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19094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>
                <a:latin typeface="Aharoni" pitchFamily="2" charset="0"/>
                <a:cs typeface="Aharoni" pitchFamily="2" charset="0"/>
              </a:rPr>
              <a:t>Our proposal – For facebook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55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6" name="Straight Arrow Connector 4"/>
          <p:cNvCxnSpPr>
            <a:cxnSpLocks noChangeShapeType="1"/>
          </p:cNvCxnSpPr>
          <p:nvPr/>
        </p:nvCxnSpPr>
        <p:spPr bwMode="auto">
          <a:xfrm flipH="1">
            <a:off x="4669394" y="2641057"/>
            <a:ext cx="2097166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51"/>
          <p:cNvSpPr txBox="1">
            <a:spLocks noChangeArrowheads="1"/>
          </p:cNvSpPr>
          <p:nvPr/>
        </p:nvSpPr>
        <p:spPr bwMode="auto">
          <a:xfrm>
            <a:off x="4877911" y="2669033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Response</a:t>
            </a:r>
          </a:p>
        </p:txBody>
      </p:sp>
      <p:cxnSp>
        <p:nvCxnSpPr>
          <p:cNvPr id="18" name="Straight Arrow Connector 4"/>
          <p:cNvCxnSpPr>
            <a:cxnSpLocks noChangeShapeType="1"/>
          </p:cNvCxnSpPr>
          <p:nvPr/>
        </p:nvCxnSpPr>
        <p:spPr bwMode="auto">
          <a:xfrm flipH="1">
            <a:off x="1821895" y="2613081"/>
            <a:ext cx="2097166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51"/>
          <p:cNvSpPr txBox="1">
            <a:spLocks noChangeArrowheads="1"/>
          </p:cNvSpPr>
          <p:nvPr/>
        </p:nvSpPr>
        <p:spPr bwMode="auto">
          <a:xfrm>
            <a:off x="2030412" y="2641057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(4) Response</a:t>
            </a:r>
          </a:p>
        </p:txBody>
      </p:sp>
      <p:sp>
        <p:nvSpPr>
          <p:cNvPr id="20" name="TextBox 27"/>
          <p:cNvSpPr txBox="1">
            <a:spLocks noChangeArrowheads="1"/>
          </p:cNvSpPr>
          <p:nvPr/>
        </p:nvSpPr>
        <p:spPr bwMode="auto">
          <a:xfrm>
            <a:off x="3255932" y="2925233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14362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6766560" y="1545021"/>
            <a:ext cx="1683757" cy="2065282"/>
          </a:xfrm>
          <a:prstGeom prst="round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>
                <a:latin typeface="Aharoni" pitchFamily="2" charset="0"/>
                <a:cs typeface="Aharoni" pitchFamily="2" charset="0"/>
              </a:rPr>
              <a:t>Our proposal – For facebook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56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6" name="Straight Arrow Connector 4"/>
          <p:cNvCxnSpPr>
            <a:cxnSpLocks noChangeShapeType="1"/>
          </p:cNvCxnSpPr>
          <p:nvPr/>
        </p:nvCxnSpPr>
        <p:spPr bwMode="auto">
          <a:xfrm flipH="1">
            <a:off x="4669394" y="2641057"/>
            <a:ext cx="2097166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51"/>
          <p:cNvSpPr txBox="1">
            <a:spLocks noChangeArrowheads="1"/>
          </p:cNvSpPr>
          <p:nvPr/>
        </p:nvSpPr>
        <p:spPr bwMode="auto">
          <a:xfrm>
            <a:off x="4877911" y="2669033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Response</a:t>
            </a:r>
          </a:p>
        </p:txBody>
      </p:sp>
      <p:cxnSp>
        <p:nvCxnSpPr>
          <p:cNvPr id="18" name="Straight Arrow Connector 4"/>
          <p:cNvCxnSpPr>
            <a:cxnSpLocks noChangeShapeType="1"/>
          </p:cNvCxnSpPr>
          <p:nvPr/>
        </p:nvCxnSpPr>
        <p:spPr bwMode="auto">
          <a:xfrm flipH="1">
            <a:off x="1821895" y="2613081"/>
            <a:ext cx="2097166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51"/>
          <p:cNvSpPr txBox="1">
            <a:spLocks noChangeArrowheads="1"/>
          </p:cNvSpPr>
          <p:nvPr/>
        </p:nvSpPr>
        <p:spPr bwMode="auto">
          <a:xfrm>
            <a:off x="2030412" y="2641057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(4) Response</a:t>
            </a:r>
          </a:p>
        </p:txBody>
      </p:sp>
      <p:sp>
        <p:nvSpPr>
          <p:cNvPr id="20" name="TextBox 27"/>
          <p:cNvSpPr txBox="1">
            <a:spLocks noChangeArrowheads="1"/>
          </p:cNvSpPr>
          <p:nvPr/>
        </p:nvSpPr>
        <p:spPr bwMode="auto">
          <a:xfrm>
            <a:off x="3255932" y="2925233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157854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6766560" y="1545021"/>
            <a:ext cx="1683757" cy="2065282"/>
          </a:xfrm>
          <a:prstGeom prst="roundRect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</a:t>
            </a:r>
            <a:r>
              <a:rPr lang="en-US" altLang="en-US">
                <a:latin typeface="Aharoni" pitchFamily="2" charset="0"/>
                <a:cs typeface="Aharoni" pitchFamily="2" charset="0"/>
              </a:rPr>
              <a:t>Our proposal – For facebook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AEB0-CA4A-4B79-9784-D8BBFD965D80}" type="slidenum">
              <a:rPr lang="en-US"/>
              <a:pPr>
                <a:defRPr/>
              </a:pPr>
              <a:t>57</a:t>
            </a:fld>
            <a:endParaRPr lang="en-US"/>
          </a:p>
        </p:txBody>
      </p:sp>
      <p:grpSp>
        <p:nvGrpSpPr>
          <p:cNvPr id="23556" name="Group 1"/>
          <p:cNvGrpSpPr>
            <a:grpSpLocks/>
          </p:cNvGrpSpPr>
          <p:nvPr/>
        </p:nvGrpSpPr>
        <p:grpSpPr bwMode="auto">
          <a:xfrm>
            <a:off x="273050" y="1731963"/>
            <a:ext cx="1479550" cy="1224597"/>
            <a:chOff x="273050" y="1731725"/>
            <a:chExt cx="1671163" cy="1631633"/>
          </a:xfrm>
        </p:grpSpPr>
        <p:pic>
          <p:nvPicPr>
            <p:cNvPr id="23559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00" y="1731725"/>
              <a:ext cx="1211262" cy="12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TextBox 27"/>
            <p:cNvSpPr txBox="1">
              <a:spLocks noChangeArrowheads="1"/>
            </p:cNvSpPr>
            <p:nvPr/>
          </p:nvSpPr>
          <p:spPr bwMode="auto">
            <a:xfrm>
              <a:off x="273050" y="2994025"/>
              <a:ext cx="1671163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Aharoni" pitchFamily="2" charset="0"/>
                </a:rPr>
                <a:t>Facebook Users</a:t>
              </a:r>
            </a:p>
          </p:txBody>
        </p:sp>
      </p:grpSp>
      <p:cxnSp>
        <p:nvCxnSpPr>
          <p:cNvPr id="7" name="Straight Arrow Connector 4"/>
          <p:cNvCxnSpPr>
            <a:cxnSpLocks noChangeShapeType="1"/>
          </p:cNvCxnSpPr>
          <p:nvPr/>
        </p:nvCxnSpPr>
        <p:spPr bwMode="auto">
          <a:xfrm>
            <a:off x="1714500" y="2336800"/>
            <a:ext cx="2279650" cy="635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4488" y="1885950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(1) Ask product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987550"/>
            <a:ext cx="7096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1"/>
          <p:cNvSpPr txBox="1">
            <a:spLocks noChangeArrowheads="1"/>
          </p:cNvSpPr>
          <p:nvPr/>
        </p:nvSpPr>
        <p:spPr bwMode="auto">
          <a:xfrm>
            <a:off x="4843463" y="1863556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(2) Send request</a:t>
            </a:r>
          </a:p>
        </p:txBody>
      </p:sp>
      <p:cxnSp>
        <p:nvCxnSpPr>
          <p:cNvPr id="14" name="Straight Arrow Connector 4"/>
          <p:cNvCxnSpPr>
            <a:cxnSpLocks noChangeShapeType="1"/>
          </p:cNvCxnSpPr>
          <p:nvPr/>
        </p:nvCxnSpPr>
        <p:spPr bwMode="auto">
          <a:xfrm flipV="1">
            <a:off x="4738688" y="2343150"/>
            <a:ext cx="2027872" cy="8721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1863556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7"/>
          <p:cNvSpPr txBox="1">
            <a:spLocks noChangeArrowheads="1"/>
          </p:cNvSpPr>
          <p:nvPr/>
        </p:nvSpPr>
        <p:spPr bwMode="auto">
          <a:xfrm>
            <a:off x="6946583" y="3022431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PSIB Engine</a:t>
            </a:r>
          </a:p>
        </p:txBody>
      </p:sp>
      <p:cxnSp>
        <p:nvCxnSpPr>
          <p:cNvPr id="16" name="Straight Arrow Connector 4"/>
          <p:cNvCxnSpPr>
            <a:cxnSpLocks noChangeShapeType="1"/>
          </p:cNvCxnSpPr>
          <p:nvPr/>
        </p:nvCxnSpPr>
        <p:spPr bwMode="auto">
          <a:xfrm flipH="1">
            <a:off x="4669394" y="2641057"/>
            <a:ext cx="2097166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51"/>
          <p:cNvSpPr txBox="1">
            <a:spLocks noChangeArrowheads="1"/>
          </p:cNvSpPr>
          <p:nvPr/>
        </p:nvSpPr>
        <p:spPr bwMode="auto">
          <a:xfrm>
            <a:off x="4877911" y="2669033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(3) Response</a:t>
            </a:r>
          </a:p>
        </p:txBody>
      </p:sp>
      <p:cxnSp>
        <p:nvCxnSpPr>
          <p:cNvPr id="18" name="Straight Arrow Connector 4"/>
          <p:cNvCxnSpPr>
            <a:cxnSpLocks noChangeShapeType="1"/>
          </p:cNvCxnSpPr>
          <p:nvPr/>
        </p:nvCxnSpPr>
        <p:spPr bwMode="auto">
          <a:xfrm flipH="1">
            <a:off x="1821895" y="2613081"/>
            <a:ext cx="2097166" cy="0"/>
          </a:xfrm>
          <a:prstGeom prst="straightConnector1">
            <a:avLst/>
          </a:prstGeom>
          <a:noFill/>
          <a:ln w="50800" cap="sq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51"/>
          <p:cNvSpPr txBox="1">
            <a:spLocks noChangeArrowheads="1"/>
          </p:cNvSpPr>
          <p:nvPr/>
        </p:nvSpPr>
        <p:spPr bwMode="auto">
          <a:xfrm>
            <a:off x="2030412" y="2641057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(4) Response</a:t>
            </a:r>
          </a:p>
        </p:txBody>
      </p:sp>
      <p:cxnSp>
        <p:nvCxnSpPr>
          <p:cNvPr id="5" name="Straight Arrow Connector 4"/>
          <p:cNvCxnSpPr>
            <a:stCxn id="2" idx="2"/>
          </p:cNvCxnSpPr>
          <p:nvPr/>
        </p:nvCxnSpPr>
        <p:spPr bwMode="auto">
          <a:xfrm>
            <a:off x="7608439" y="3610303"/>
            <a:ext cx="6306" cy="867104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51"/>
          <p:cNvSpPr txBox="1">
            <a:spLocks noChangeArrowheads="1"/>
          </p:cNvSpPr>
          <p:nvPr/>
        </p:nvSpPr>
        <p:spPr bwMode="auto">
          <a:xfrm>
            <a:off x="6369269" y="4511003"/>
            <a:ext cx="220323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This is our PROPOSAL</a:t>
            </a:r>
          </a:p>
        </p:txBody>
      </p:sp>
      <p:sp>
        <p:nvSpPr>
          <p:cNvPr id="21" name="TextBox 27"/>
          <p:cNvSpPr txBox="1">
            <a:spLocks noChangeArrowheads="1"/>
          </p:cNvSpPr>
          <p:nvPr/>
        </p:nvSpPr>
        <p:spPr bwMode="auto">
          <a:xfrm>
            <a:off x="3255932" y="2925233"/>
            <a:ext cx="2186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  <a:cs typeface="Aharoni" pitchFamily="2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117202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1392238"/>
            <a:ext cx="9131300" cy="440848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80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 EXPLANATION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5200" y="6550025"/>
            <a:ext cx="5588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D1C6740C-EF59-464D-8B13-FD0678CD079D}" type="slidenum">
              <a:rPr lang="en-US" altLang="en-US">
                <a:latin typeface="Calibri" panose="020F0502020204030204" pitchFamily="34" charset="0"/>
              </a:rPr>
              <a:pPr eaLnBrk="1" hangingPunct="1"/>
              <a:t>58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510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Place Suggesting Intelligent Bot</a:t>
            </a:r>
          </a:p>
        </p:txBody>
      </p:sp>
    </p:spTree>
    <p:extLst>
      <p:ext uri="{BB962C8B-B14F-4D97-AF65-F5344CB8AC3E}">
        <p14:creationId xmlns:p14="http://schemas.microsoft.com/office/powerpoint/2010/main" val="16969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392238"/>
            <a:ext cx="9131300" cy="4408487"/>
          </a:xfrm>
          <a:prstGeom prst="rect">
            <a:avLst/>
          </a:prstGeom>
          <a:solidFill>
            <a:schemeClr val="accent1">
              <a:lumMod val="95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1392238"/>
            <a:ext cx="6858000" cy="440848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800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Natural Language Processing &amp; Training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5200" y="6550025"/>
            <a:ext cx="5588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E699EA69-570D-4BC0-8319-4AB69FFCD478}" type="slidenum">
              <a:rPr lang="en-US" altLang="en-US">
                <a:latin typeface="Calibri" panose="020F0502020204030204" pitchFamily="34" charset="0"/>
              </a:rPr>
              <a:pPr eaLnBrk="1" hangingPunct="1"/>
              <a:t>59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en-US" b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</a:rPr>
              <a:t>Place Suggestion Intelligent Bot</a:t>
            </a:r>
          </a:p>
        </p:txBody>
      </p:sp>
    </p:spTree>
    <p:extLst>
      <p:ext uri="{BB962C8B-B14F-4D97-AF65-F5344CB8AC3E}">
        <p14:creationId xmlns:p14="http://schemas.microsoft.com/office/powerpoint/2010/main" val="36792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</p:spTree>
    <p:extLst>
      <p:ext uri="{BB962C8B-B14F-4D97-AF65-F5344CB8AC3E}">
        <p14:creationId xmlns:p14="http://schemas.microsoft.com/office/powerpoint/2010/main" val="40846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721EA9-A6EF-429D-B1D4-59D9E3F8B274}" type="slidenum">
              <a:rPr lang="en-US"/>
              <a:pPr>
                <a:defRPr/>
              </a:pPr>
              <a:t>60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085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8253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721EA9-A6EF-429D-B1D4-59D9E3F8B274}" type="slidenum">
              <a:rPr lang="en-US"/>
              <a:pPr>
                <a:defRPr/>
              </a:pPr>
              <a:t>61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0850"/>
            <a:ext cx="4525963" cy="4525963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0" y="2383631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9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pic>
        <p:nvPicPr>
          <p:cNvPr id="5017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3286125"/>
            <a:ext cx="3810000" cy="1395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635A2E-D573-427E-A8C6-34ED2F93B101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28628 0.3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3" y="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pic>
        <p:nvPicPr>
          <p:cNvPr id="51203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763" y="5418138"/>
            <a:ext cx="3086100" cy="11318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F0276D-82EA-42D6-A421-F1CEC728A31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58763" y="2406650"/>
            <a:ext cx="3856037" cy="1140591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a natural language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 understanding platform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1206" name="Straight Arrow Connector 8"/>
          <p:cNvCxnSpPr>
            <a:cxnSpLocks noChangeShapeType="1"/>
            <a:stCxn id="51203" idx="0"/>
            <a:endCxn id="5" idx="4"/>
          </p:cNvCxnSpPr>
          <p:nvPr/>
        </p:nvCxnSpPr>
        <p:spPr bwMode="auto">
          <a:xfrm flipV="1">
            <a:off x="1801813" y="3547241"/>
            <a:ext cx="384969" cy="1870897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pic>
        <p:nvPicPr>
          <p:cNvPr id="51203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763" y="5418138"/>
            <a:ext cx="3086100" cy="11318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F0276D-82EA-42D6-A421-F1CEC728A31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58763" y="2406650"/>
            <a:ext cx="3856037" cy="1140591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a natural language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 understanding platform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1206" name="Straight Arrow Connector 8"/>
          <p:cNvCxnSpPr>
            <a:cxnSpLocks noChangeShapeType="1"/>
            <a:stCxn id="51203" idx="0"/>
            <a:endCxn id="5" idx="4"/>
          </p:cNvCxnSpPr>
          <p:nvPr/>
        </p:nvCxnSpPr>
        <p:spPr bwMode="auto">
          <a:xfrm flipV="1">
            <a:off x="1801813" y="3547241"/>
            <a:ext cx="384969" cy="1870897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4572000" y="1905000"/>
            <a:ext cx="3924300" cy="625475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Conversation Management</a:t>
            </a:r>
          </a:p>
        </p:txBody>
      </p:sp>
      <p:cxnSp>
        <p:nvCxnSpPr>
          <p:cNvPr id="8" name="Straight Arrow Connector 5"/>
          <p:cNvCxnSpPr>
            <a:cxnSpLocks noChangeShapeType="1"/>
            <a:stCxn id="5" idx="6"/>
            <a:endCxn id="7" idx="1"/>
          </p:cNvCxnSpPr>
          <p:nvPr/>
        </p:nvCxnSpPr>
        <p:spPr bwMode="auto">
          <a:xfrm flipV="1">
            <a:off x="4114800" y="2217738"/>
            <a:ext cx="457200" cy="759208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304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pic>
        <p:nvPicPr>
          <p:cNvPr id="51203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763" y="5418138"/>
            <a:ext cx="3086100" cy="11318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F0276D-82EA-42D6-A421-F1CEC728A31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58763" y="2406650"/>
            <a:ext cx="3856037" cy="1140591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a natural language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 understanding platform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1206" name="Straight Arrow Connector 8"/>
          <p:cNvCxnSpPr>
            <a:cxnSpLocks noChangeShapeType="1"/>
            <a:stCxn id="51203" idx="0"/>
            <a:endCxn id="5" idx="4"/>
          </p:cNvCxnSpPr>
          <p:nvPr/>
        </p:nvCxnSpPr>
        <p:spPr bwMode="auto">
          <a:xfrm flipV="1">
            <a:off x="1801813" y="3547241"/>
            <a:ext cx="384969" cy="1870897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4572000" y="1905000"/>
            <a:ext cx="3924300" cy="625475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Conversation Management</a:t>
            </a:r>
          </a:p>
        </p:txBody>
      </p:sp>
      <p:cxnSp>
        <p:nvCxnSpPr>
          <p:cNvPr id="8" name="Straight Arrow Connector 5"/>
          <p:cNvCxnSpPr>
            <a:cxnSpLocks noChangeShapeType="1"/>
            <a:stCxn id="5" idx="6"/>
            <a:endCxn id="7" idx="1"/>
          </p:cNvCxnSpPr>
          <p:nvPr/>
        </p:nvCxnSpPr>
        <p:spPr bwMode="auto">
          <a:xfrm flipV="1">
            <a:off x="4114800" y="2217738"/>
            <a:ext cx="457200" cy="759208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4572000" y="2940050"/>
            <a:ext cx="3924300" cy="625475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High Performance</a:t>
            </a:r>
          </a:p>
        </p:txBody>
      </p:sp>
      <p:cxnSp>
        <p:nvCxnSpPr>
          <p:cNvPr id="10" name="Straight Arrow Connector 7"/>
          <p:cNvCxnSpPr>
            <a:cxnSpLocks noChangeShapeType="1"/>
            <a:stCxn id="5" idx="6"/>
            <a:endCxn id="9" idx="1"/>
          </p:cNvCxnSpPr>
          <p:nvPr/>
        </p:nvCxnSpPr>
        <p:spPr bwMode="auto">
          <a:xfrm>
            <a:off x="4114800" y="2976946"/>
            <a:ext cx="457200" cy="27584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088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pic>
        <p:nvPicPr>
          <p:cNvPr id="51203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763" y="5418138"/>
            <a:ext cx="3086100" cy="11318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F0276D-82EA-42D6-A421-F1CEC728A31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58763" y="2406650"/>
            <a:ext cx="3856037" cy="1140591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a natural language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 understanding platform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1206" name="Straight Arrow Connector 8"/>
          <p:cNvCxnSpPr>
            <a:cxnSpLocks noChangeShapeType="1"/>
            <a:stCxn id="51203" idx="0"/>
            <a:endCxn id="5" idx="4"/>
          </p:cNvCxnSpPr>
          <p:nvPr/>
        </p:nvCxnSpPr>
        <p:spPr bwMode="auto">
          <a:xfrm flipV="1">
            <a:off x="1801813" y="3547241"/>
            <a:ext cx="384969" cy="1870897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4572000" y="1905000"/>
            <a:ext cx="3924300" cy="625475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Conversation Management</a:t>
            </a:r>
          </a:p>
        </p:txBody>
      </p:sp>
      <p:cxnSp>
        <p:nvCxnSpPr>
          <p:cNvPr id="8" name="Straight Arrow Connector 5"/>
          <p:cNvCxnSpPr>
            <a:cxnSpLocks noChangeShapeType="1"/>
            <a:stCxn id="5" idx="6"/>
            <a:endCxn id="7" idx="1"/>
          </p:cNvCxnSpPr>
          <p:nvPr/>
        </p:nvCxnSpPr>
        <p:spPr bwMode="auto">
          <a:xfrm flipV="1">
            <a:off x="4114800" y="2217738"/>
            <a:ext cx="457200" cy="759208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4572000" y="2940050"/>
            <a:ext cx="3924300" cy="625475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High Performance</a:t>
            </a:r>
          </a:p>
        </p:txBody>
      </p:sp>
      <p:cxnSp>
        <p:nvCxnSpPr>
          <p:cNvPr id="10" name="Straight Arrow Connector 7"/>
          <p:cNvCxnSpPr>
            <a:cxnSpLocks noChangeShapeType="1"/>
            <a:stCxn id="5" idx="6"/>
            <a:endCxn id="9" idx="1"/>
          </p:cNvCxnSpPr>
          <p:nvPr/>
        </p:nvCxnSpPr>
        <p:spPr bwMode="auto">
          <a:xfrm>
            <a:off x="4114800" y="2976946"/>
            <a:ext cx="457200" cy="27584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4572000" y="4022725"/>
            <a:ext cx="3924300" cy="62388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Machine Learning</a:t>
            </a:r>
          </a:p>
        </p:txBody>
      </p:sp>
      <p:cxnSp>
        <p:nvCxnSpPr>
          <p:cNvPr id="12" name="Straight Arrow Connector 11"/>
          <p:cNvCxnSpPr>
            <a:cxnSpLocks noChangeShapeType="1"/>
            <a:stCxn id="5" idx="6"/>
            <a:endCxn id="11" idx="1"/>
          </p:cNvCxnSpPr>
          <p:nvPr/>
        </p:nvCxnSpPr>
        <p:spPr bwMode="auto">
          <a:xfrm>
            <a:off x="4114800" y="2976946"/>
            <a:ext cx="457200" cy="135772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602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 bwMode="auto">
          <a:xfrm>
            <a:off x="4130675" y="3756025"/>
            <a:ext cx="5000625" cy="1157288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>
              <a:defRPr/>
            </a:pPr>
            <a:endParaRPr lang="en-US" sz="2400">
              <a:ln>
                <a:solidFill>
                  <a:srgbClr val="FF0000"/>
                </a:solidFill>
              </a:ln>
              <a:latin typeface="Times New Roman" panose="02020603050405020304" pitchFamily="18" charset="0"/>
            </a:endParaRPr>
          </a:p>
        </p:txBody>
      </p:sp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pic>
        <p:nvPicPr>
          <p:cNvPr id="51203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763" y="5418138"/>
            <a:ext cx="3086100" cy="11318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F0276D-82EA-42D6-A421-F1CEC728A31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58763" y="2406650"/>
            <a:ext cx="3856037" cy="1140591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a natural language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 understanding platform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1206" name="Straight Arrow Connector 8"/>
          <p:cNvCxnSpPr>
            <a:cxnSpLocks noChangeShapeType="1"/>
            <a:stCxn id="51203" idx="0"/>
            <a:endCxn id="5" idx="4"/>
          </p:cNvCxnSpPr>
          <p:nvPr/>
        </p:nvCxnSpPr>
        <p:spPr bwMode="auto">
          <a:xfrm flipV="1">
            <a:off x="1801813" y="3547241"/>
            <a:ext cx="384969" cy="1870897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4572000" y="1905000"/>
            <a:ext cx="3924300" cy="625475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Conversation Management</a:t>
            </a:r>
          </a:p>
        </p:txBody>
      </p:sp>
      <p:cxnSp>
        <p:nvCxnSpPr>
          <p:cNvPr id="8" name="Straight Arrow Connector 5"/>
          <p:cNvCxnSpPr>
            <a:cxnSpLocks noChangeShapeType="1"/>
            <a:stCxn id="5" idx="6"/>
            <a:endCxn id="7" idx="1"/>
          </p:cNvCxnSpPr>
          <p:nvPr/>
        </p:nvCxnSpPr>
        <p:spPr bwMode="auto">
          <a:xfrm flipV="1">
            <a:off x="4114800" y="2217738"/>
            <a:ext cx="457200" cy="759208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4572000" y="2940050"/>
            <a:ext cx="3924300" cy="625475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High Performance</a:t>
            </a:r>
          </a:p>
        </p:txBody>
      </p:sp>
      <p:cxnSp>
        <p:nvCxnSpPr>
          <p:cNvPr id="10" name="Straight Arrow Connector 7"/>
          <p:cNvCxnSpPr>
            <a:cxnSpLocks noChangeShapeType="1"/>
            <a:stCxn id="5" idx="6"/>
            <a:endCxn id="9" idx="1"/>
          </p:cNvCxnSpPr>
          <p:nvPr/>
        </p:nvCxnSpPr>
        <p:spPr bwMode="auto">
          <a:xfrm>
            <a:off x="4114800" y="2976946"/>
            <a:ext cx="457200" cy="27584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4572000" y="4022725"/>
            <a:ext cx="3924300" cy="62388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Machine Learning</a:t>
            </a:r>
          </a:p>
        </p:txBody>
      </p:sp>
      <p:cxnSp>
        <p:nvCxnSpPr>
          <p:cNvPr id="12" name="Straight Arrow Connector 11"/>
          <p:cNvCxnSpPr>
            <a:cxnSpLocks noChangeShapeType="1"/>
            <a:stCxn id="5" idx="6"/>
            <a:endCxn id="11" idx="1"/>
          </p:cNvCxnSpPr>
          <p:nvPr/>
        </p:nvCxnSpPr>
        <p:spPr bwMode="auto">
          <a:xfrm>
            <a:off x="4114800" y="2976946"/>
            <a:ext cx="457200" cy="135772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593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pic>
        <p:nvPicPr>
          <p:cNvPr id="56323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763" y="5418138"/>
            <a:ext cx="3086100" cy="11318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2EF75A-B83F-433A-BD38-633E598F4F9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457200" y="2406650"/>
            <a:ext cx="1997075" cy="1158875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Weak Point</a:t>
            </a:r>
          </a:p>
        </p:txBody>
      </p:sp>
      <p:cxnSp>
        <p:nvCxnSpPr>
          <p:cNvPr id="56326" name="Straight Arrow Connector 8"/>
          <p:cNvCxnSpPr>
            <a:cxnSpLocks noChangeShapeType="1"/>
            <a:stCxn id="56323" idx="0"/>
            <a:endCxn id="5" idx="4"/>
          </p:cNvCxnSpPr>
          <p:nvPr/>
        </p:nvCxnSpPr>
        <p:spPr bwMode="auto">
          <a:xfrm flipH="1" flipV="1">
            <a:off x="1455738" y="3565525"/>
            <a:ext cx="346075" cy="185261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pic>
        <p:nvPicPr>
          <p:cNvPr id="57347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763" y="5418138"/>
            <a:ext cx="3086100" cy="11318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7B4C6-CBFF-425E-9B25-CD2324593AA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457200" y="2406650"/>
            <a:ext cx="1997075" cy="1158875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Weak Point</a:t>
            </a:r>
          </a:p>
        </p:txBody>
      </p:sp>
      <p:cxnSp>
        <p:nvCxnSpPr>
          <p:cNvPr id="57350" name="Straight Arrow Connector 8"/>
          <p:cNvCxnSpPr>
            <a:cxnSpLocks noChangeShapeType="1"/>
            <a:stCxn id="57347" idx="0"/>
            <a:endCxn id="5" idx="4"/>
          </p:cNvCxnSpPr>
          <p:nvPr/>
        </p:nvCxnSpPr>
        <p:spPr bwMode="auto">
          <a:xfrm flipH="1" flipV="1">
            <a:off x="1455738" y="3565525"/>
            <a:ext cx="346075" cy="185261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4572000" y="2362200"/>
            <a:ext cx="3924300" cy="62388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Don’t Support Vietnamese</a:t>
            </a:r>
          </a:p>
        </p:txBody>
      </p:sp>
      <p:cxnSp>
        <p:nvCxnSpPr>
          <p:cNvPr id="57352" name="Straight Arrow Connector 5"/>
          <p:cNvCxnSpPr>
            <a:cxnSpLocks noChangeShapeType="1"/>
            <a:stCxn id="5" idx="6"/>
            <a:endCxn id="7" idx="1"/>
          </p:cNvCxnSpPr>
          <p:nvPr/>
        </p:nvCxnSpPr>
        <p:spPr bwMode="auto">
          <a:xfrm flipV="1">
            <a:off x="2454275" y="2673350"/>
            <a:ext cx="2117725" cy="312738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807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7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4482678" y="3886197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71" y="1459933"/>
            <a:ext cx="2843829" cy="50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pic>
        <p:nvPicPr>
          <p:cNvPr id="57347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763" y="5418138"/>
            <a:ext cx="3086100" cy="11318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7B4C6-CBFF-425E-9B25-CD2324593AA6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457200" y="2406650"/>
            <a:ext cx="1997075" cy="1158875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Weak Point</a:t>
            </a:r>
          </a:p>
        </p:txBody>
      </p:sp>
      <p:cxnSp>
        <p:nvCxnSpPr>
          <p:cNvPr id="57350" name="Straight Arrow Connector 8"/>
          <p:cNvCxnSpPr>
            <a:cxnSpLocks noChangeShapeType="1"/>
            <a:stCxn id="57347" idx="0"/>
            <a:endCxn id="5" idx="4"/>
          </p:cNvCxnSpPr>
          <p:nvPr/>
        </p:nvCxnSpPr>
        <p:spPr bwMode="auto">
          <a:xfrm flipH="1" flipV="1">
            <a:off x="1455738" y="3565525"/>
            <a:ext cx="346075" cy="185261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4572000" y="2362200"/>
            <a:ext cx="3924300" cy="62388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Don’t Support Vietnamese</a:t>
            </a:r>
          </a:p>
        </p:txBody>
      </p:sp>
      <p:cxnSp>
        <p:nvCxnSpPr>
          <p:cNvPr id="57352" name="Straight Arrow Connector 5"/>
          <p:cNvCxnSpPr>
            <a:cxnSpLocks noChangeShapeType="1"/>
            <a:stCxn id="5" idx="6"/>
            <a:endCxn id="7" idx="1"/>
          </p:cNvCxnSpPr>
          <p:nvPr/>
        </p:nvCxnSpPr>
        <p:spPr bwMode="auto">
          <a:xfrm flipV="1">
            <a:off x="2454275" y="2673350"/>
            <a:ext cx="2117725" cy="312738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4572000" y="4794250"/>
            <a:ext cx="3924300" cy="62388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Machine Learning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5394325" y="4243388"/>
            <a:ext cx="2438400" cy="174148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355" name="Straight Connector 12"/>
          <p:cNvCxnSpPr>
            <a:cxnSpLocks noChangeShapeType="1"/>
          </p:cNvCxnSpPr>
          <p:nvPr/>
        </p:nvCxnSpPr>
        <p:spPr bwMode="auto">
          <a:xfrm flipV="1">
            <a:off x="5592763" y="4160838"/>
            <a:ext cx="2119312" cy="1935162"/>
          </a:xfrm>
          <a:prstGeom prst="line">
            <a:avLst/>
          </a:prstGeom>
          <a:noFill/>
          <a:ln w="12700" cap="sq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0943B-5C2F-4C32-B7EC-65E4925C02AC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5837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14713"/>
            <a:ext cx="2576513" cy="9445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3BE915-1580-4541-B337-C6CC8C1B6B15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59396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14713"/>
            <a:ext cx="2576513" cy="944562"/>
          </a:xfrm>
        </p:spPr>
      </p:pic>
      <p:sp>
        <p:nvSpPr>
          <p:cNvPr id="5" name="Plus 4"/>
          <p:cNvSpPr/>
          <p:nvPr/>
        </p:nvSpPr>
        <p:spPr bwMode="auto">
          <a:xfrm>
            <a:off x="3946525" y="3449638"/>
            <a:ext cx="1250950" cy="873125"/>
          </a:xfrm>
          <a:prstGeom prst="mathPlus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FDD70B-E130-4711-99E6-585EB8402794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60420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14713"/>
            <a:ext cx="2576513" cy="944562"/>
          </a:xfrm>
        </p:spPr>
      </p:pic>
      <p:sp>
        <p:nvSpPr>
          <p:cNvPr id="5" name="Plus 4"/>
          <p:cNvSpPr/>
          <p:nvPr/>
        </p:nvSpPr>
        <p:spPr bwMode="auto">
          <a:xfrm>
            <a:off x="3946525" y="3449638"/>
            <a:ext cx="1250950" cy="873125"/>
          </a:xfrm>
          <a:prstGeom prst="mathPlus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r">
              <a:defRPr/>
            </a:pPr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6042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3014663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E6A6F6-258E-4620-A1F3-06ED0C6AF5D2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61444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144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66773" y="1983370"/>
            <a:ext cx="541045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ở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5CDC2-8F5F-4048-A1DB-F6BEFC1CAF26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62468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246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38105" y="1983370"/>
            <a:ext cx="526778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ở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38338" y="1893888"/>
            <a:ext cx="850900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65438" y="1874838"/>
            <a:ext cx="1036637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959225" y="1874838"/>
            <a:ext cx="1560513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78475" y="1874838"/>
            <a:ext cx="1203325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83E254-4E90-43B4-8FE4-44D9AD558262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6349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349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38105" y="1983370"/>
            <a:ext cx="526778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ở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38338" y="1893888"/>
            <a:ext cx="850900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65438" y="1874838"/>
            <a:ext cx="1036637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959225" y="1874838"/>
            <a:ext cx="1560513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78475" y="1874838"/>
            <a:ext cx="1203325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3499" name="Straight Arrow Connector 5"/>
          <p:cNvCxnSpPr>
            <a:cxnSpLocks noChangeShapeType="1"/>
            <a:stCxn id="8" idx="2"/>
            <a:endCxn id="7" idx="0"/>
          </p:cNvCxnSpPr>
          <p:nvPr/>
        </p:nvCxnSpPr>
        <p:spPr bwMode="auto">
          <a:xfrm flipH="1">
            <a:off x="1317625" y="2709863"/>
            <a:ext cx="1046163" cy="12731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>
          <a:xfrm>
            <a:off x="271463" y="3983038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BB9430-50F2-4E97-A6FA-ABDEA339CB5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64516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45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38105" y="1983370"/>
            <a:ext cx="526778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ở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38338" y="1893888"/>
            <a:ext cx="850900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65438" y="1874838"/>
            <a:ext cx="1036637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959225" y="1874838"/>
            <a:ext cx="1560513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78475" y="1874838"/>
            <a:ext cx="1203325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4523" name="Straight Arrow Connector 5"/>
          <p:cNvCxnSpPr>
            <a:cxnSpLocks noChangeShapeType="1"/>
            <a:stCxn id="8" idx="2"/>
            <a:endCxn id="7" idx="0"/>
          </p:cNvCxnSpPr>
          <p:nvPr/>
        </p:nvCxnSpPr>
        <p:spPr bwMode="auto">
          <a:xfrm flipH="1">
            <a:off x="1317625" y="2709863"/>
            <a:ext cx="1046163" cy="12731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>
          <a:xfrm>
            <a:off x="271463" y="3983038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30425" y="5126038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cxnSp>
        <p:nvCxnSpPr>
          <p:cNvPr id="64526" name="Straight Arrow Connector 13"/>
          <p:cNvCxnSpPr>
            <a:cxnSpLocks noChangeShapeType="1"/>
            <a:stCxn id="10" idx="2"/>
            <a:endCxn id="13" idx="0"/>
          </p:cNvCxnSpPr>
          <p:nvPr/>
        </p:nvCxnSpPr>
        <p:spPr bwMode="auto">
          <a:xfrm flipH="1">
            <a:off x="3176588" y="2690813"/>
            <a:ext cx="206375" cy="243522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4745E-E4A9-4E92-8ADE-3AE43F9D4C9A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65540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554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38105" y="1983370"/>
            <a:ext cx="526778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ở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38338" y="1893888"/>
            <a:ext cx="850900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65438" y="1874838"/>
            <a:ext cx="1036637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959225" y="1874838"/>
            <a:ext cx="1560513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78475" y="1874838"/>
            <a:ext cx="1203325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5547" name="Straight Arrow Connector 5"/>
          <p:cNvCxnSpPr>
            <a:cxnSpLocks noChangeShapeType="1"/>
            <a:stCxn id="8" idx="2"/>
            <a:endCxn id="7" idx="0"/>
          </p:cNvCxnSpPr>
          <p:nvPr/>
        </p:nvCxnSpPr>
        <p:spPr bwMode="auto">
          <a:xfrm flipH="1">
            <a:off x="1317625" y="2709863"/>
            <a:ext cx="1046163" cy="12731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>
          <a:xfrm>
            <a:off x="271463" y="3983038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30425" y="5126038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cxnSp>
        <p:nvCxnSpPr>
          <p:cNvPr id="65550" name="Straight Arrow Connector 13"/>
          <p:cNvCxnSpPr>
            <a:cxnSpLocks noChangeShapeType="1"/>
            <a:stCxn id="10" idx="2"/>
            <a:endCxn id="13" idx="0"/>
          </p:cNvCxnSpPr>
          <p:nvPr/>
        </p:nvCxnSpPr>
        <p:spPr bwMode="auto">
          <a:xfrm flipH="1">
            <a:off x="3176588" y="2690813"/>
            <a:ext cx="206375" cy="243522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4005263" y="4352925"/>
            <a:ext cx="22431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cxnSp>
        <p:nvCxnSpPr>
          <p:cNvPr id="65552" name="Straight Arrow Connector 16"/>
          <p:cNvCxnSpPr>
            <a:cxnSpLocks noChangeShapeType="1"/>
            <a:endCxn id="16" idx="0"/>
          </p:cNvCxnSpPr>
          <p:nvPr/>
        </p:nvCxnSpPr>
        <p:spPr bwMode="auto">
          <a:xfrm>
            <a:off x="4610100" y="2690813"/>
            <a:ext cx="517525" cy="166211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B3BFE1-D781-4F66-B384-08D024C74E15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66564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656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38105" y="1983370"/>
            <a:ext cx="526778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Ăn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phở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ở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đâu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ngon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38338" y="1893888"/>
            <a:ext cx="850900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65438" y="1874838"/>
            <a:ext cx="1036637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959225" y="1874838"/>
            <a:ext cx="1560513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78475" y="1874838"/>
            <a:ext cx="1203325" cy="81597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6571" name="Straight Arrow Connector 5"/>
          <p:cNvCxnSpPr>
            <a:cxnSpLocks noChangeShapeType="1"/>
            <a:stCxn id="8" idx="2"/>
            <a:endCxn id="7" idx="0"/>
          </p:cNvCxnSpPr>
          <p:nvPr/>
        </p:nvCxnSpPr>
        <p:spPr bwMode="auto">
          <a:xfrm flipH="1">
            <a:off x="1317625" y="2709863"/>
            <a:ext cx="1046163" cy="127317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>
          <a:xfrm>
            <a:off x="271463" y="3983038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30425" y="5126038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cxnSp>
        <p:nvCxnSpPr>
          <p:cNvPr id="66574" name="Straight Arrow Connector 13"/>
          <p:cNvCxnSpPr>
            <a:cxnSpLocks noChangeShapeType="1"/>
            <a:stCxn id="10" idx="2"/>
            <a:endCxn id="13" idx="0"/>
          </p:cNvCxnSpPr>
          <p:nvPr/>
        </p:nvCxnSpPr>
        <p:spPr bwMode="auto">
          <a:xfrm flipH="1">
            <a:off x="3176588" y="2690813"/>
            <a:ext cx="206375" cy="243522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4005263" y="4352925"/>
            <a:ext cx="22431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cxnSp>
        <p:nvCxnSpPr>
          <p:cNvPr id="66576" name="Straight Arrow Connector 16"/>
          <p:cNvCxnSpPr>
            <a:cxnSpLocks noChangeShapeType="1"/>
            <a:endCxn id="16" idx="0"/>
          </p:cNvCxnSpPr>
          <p:nvPr/>
        </p:nvCxnSpPr>
        <p:spPr bwMode="auto">
          <a:xfrm>
            <a:off x="4610100" y="2690813"/>
            <a:ext cx="517525" cy="166211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5928360" y="5276850"/>
            <a:ext cx="2971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Delicious</a:t>
            </a:r>
          </a:p>
        </p:txBody>
      </p:sp>
      <p:cxnSp>
        <p:nvCxnSpPr>
          <p:cNvPr id="66578" name="Straight Arrow Connector 14"/>
          <p:cNvCxnSpPr>
            <a:cxnSpLocks noChangeShapeType="1"/>
            <a:stCxn id="12" idx="2"/>
            <a:endCxn id="18" idx="0"/>
          </p:cNvCxnSpPr>
          <p:nvPr/>
        </p:nvCxnSpPr>
        <p:spPr bwMode="auto">
          <a:xfrm>
            <a:off x="6180138" y="2690813"/>
            <a:ext cx="1233805" cy="2586037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4482678" y="3886197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71" y="1459933"/>
            <a:ext cx="2843829" cy="504779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7108371" y="1807029"/>
            <a:ext cx="468086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B34DF-0BA1-4FFD-9D30-182E39F54A6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67588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758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/>
          <p:cNvSpPr/>
          <p:nvPr/>
        </p:nvSpPr>
        <p:spPr bwMode="auto">
          <a:xfrm>
            <a:off x="457200" y="2674165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Action</a:t>
            </a:r>
          </a:p>
        </p:txBody>
      </p:sp>
      <p:sp>
        <p:nvSpPr>
          <p:cNvPr id="15" name="Shape 352"/>
          <p:cNvSpPr txBox="1"/>
          <p:nvPr/>
        </p:nvSpPr>
        <p:spPr>
          <a:xfrm>
            <a:off x="3803876" y="2472073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</a:t>
            </a:r>
            <a:r>
              <a:rPr lang="en" b="1"/>
              <a:t>a </a:t>
            </a:r>
            <a:r>
              <a:rPr lang="en" b="1">
                <a:solidFill>
                  <a:srgbClr val="FF0000"/>
                </a:solidFill>
              </a:rPr>
              <a:t>Lexical</a:t>
            </a:r>
            <a:r>
              <a:rPr lang="en" b="1"/>
              <a:t> </a:t>
            </a:r>
            <a:r>
              <a:rPr lang="en" b="1">
                <a:solidFill>
                  <a:srgbClr val="FF0000"/>
                </a:solidFill>
              </a:rPr>
              <a:t>Category </a:t>
            </a:r>
            <a:r>
              <a:rPr lang="en" b="1"/>
              <a:t>that </a:t>
            </a:r>
            <a:r>
              <a:rPr lang="en" b="1" dirty="0"/>
              <a:t>describe user </a:t>
            </a:r>
            <a:r>
              <a:rPr lang="en" b="1" dirty="0">
                <a:solidFill>
                  <a:srgbClr val="FF0000"/>
                </a:solidFill>
              </a:rPr>
              <a:t>action</a:t>
            </a:r>
            <a:r>
              <a:rPr lang="en" b="1" dirty="0"/>
              <a:t> and </a:t>
            </a:r>
            <a:r>
              <a:rPr lang="en" b="1" dirty="0">
                <a:solidFill>
                  <a:srgbClr val="FF0000"/>
                </a:solidFill>
              </a:rPr>
              <a:t>relating</a:t>
            </a:r>
            <a:r>
              <a:rPr lang="en" b="1" dirty="0"/>
              <a:t> to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ăn, tìm kiếm,..</a:t>
            </a:r>
            <a:endParaRPr lang="en" sz="18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B34DF-0BA1-4FFD-9D30-182E39F54A6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67588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758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352"/>
          <p:cNvSpPr txBox="1"/>
          <p:nvPr/>
        </p:nvSpPr>
        <p:spPr>
          <a:xfrm>
            <a:off x="3803876" y="2472073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</a:t>
            </a:r>
            <a:r>
              <a:rPr lang="en" b="1" dirty="0"/>
              <a:t> </a:t>
            </a:r>
            <a:r>
              <a:rPr lang="en" b="1" dirty="0">
                <a:solidFill>
                  <a:srgbClr val="FF0000"/>
                </a:solidFill>
              </a:rPr>
              <a:t>Category </a:t>
            </a:r>
            <a:r>
              <a:rPr lang="en" b="1" dirty="0"/>
              <a:t>that describe user </a:t>
            </a:r>
            <a:r>
              <a:rPr lang="en" b="1" dirty="0">
                <a:solidFill>
                  <a:srgbClr val="FF0000"/>
                </a:solidFill>
              </a:rPr>
              <a:t>action</a:t>
            </a:r>
            <a:r>
              <a:rPr lang="en" b="1" dirty="0"/>
              <a:t> and </a:t>
            </a:r>
            <a:r>
              <a:rPr lang="en" b="1" dirty="0">
                <a:solidFill>
                  <a:srgbClr val="FF0000"/>
                </a:solidFill>
              </a:rPr>
              <a:t>relating</a:t>
            </a:r>
            <a:r>
              <a:rPr lang="en" b="1" dirty="0"/>
              <a:t> to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ăn, tìm kiếm,..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457200" y="2674165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Action</a:t>
            </a:r>
          </a:p>
        </p:txBody>
      </p:sp>
      <p:sp>
        <p:nvSpPr>
          <p:cNvPr id="8" name="Shape 352"/>
          <p:cNvSpPr txBox="1"/>
          <p:nvPr/>
        </p:nvSpPr>
        <p:spPr>
          <a:xfrm>
            <a:off x="3803876" y="3526508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 Category</a:t>
            </a:r>
            <a:r>
              <a:rPr lang="en" b="1" dirty="0"/>
              <a:t> that describe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phở, hủ tiếu, bánh canh giò heo,…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57200" y="3728600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348125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B34DF-0BA1-4FFD-9D30-182E39F54A6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67588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758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352"/>
          <p:cNvSpPr txBox="1"/>
          <p:nvPr/>
        </p:nvSpPr>
        <p:spPr>
          <a:xfrm>
            <a:off x="3803876" y="2472073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</a:t>
            </a:r>
            <a:r>
              <a:rPr lang="en" b="1" dirty="0"/>
              <a:t> </a:t>
            </a:r>
            <a:r>
              <a:rPr lang="en" b="1" dirty="0">
                <a:solidFill>
                  <a:srgbClr val="FF0000"/>
                </a:solidFill>
              </a:rPr>
              <a:t>Category </a:t>
            </a:r>
            <a:r>
              <a:rPr lang="en" b="1" dirty="0"/>
              <a:t>that describe user </a:t>
            </a:r>
            <a:r>
              <a:rPr lang="en" b="1" dirty="0">
                <a:solidFill>
                  <a:srgbClr val="FF0000"/>
                </a:solidFill>
              </a:rPr>
              <a:t>action</a:t>
            </a:r>
            <a:r>
              <a:rPr lang="en" b="1" dirty="0"/>
              <a:t> and </a:t>
            </a:r>
            <a:r>
              <a:rPr lang="en" b="1" dirty="0">
                <a:solidFill>
                  <a:srgbClr val="FF0000"/>
                </a:solidFill>
              </a:rPr>
              <a:t>relating</a:t>
            </a:r>
            <a:r>
              <a:rPr lang="en" b="1" dirty="0"/>
              <a:t> to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ăn, tìm kiếm,..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457200" y="2674165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Action</a:t>
            </a:r>
          </a:p>
        </p:txBody>
      </p:sp>
      <p:sp>
        <p:nvSpPr>
          <p:cNvPr id="8" name="Shape 352"/>
          <p:cNvSpPr txBox="1"/>
          <p:nvPr/>
        </p:nvSpPr>
        <p:spPr>
          <a:xfrm>
            <a:off x="3803876" y="3526508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 Category</a:t>
            </a:r>
            <a:r>
              <a:rPr lang="en" b="1" dirty="0"/>
              <a:t> that describe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phở, hủ tiếu, bánh canh giò heo,…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57200" y="3728600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Food</a:t>
            </a:r>
          </a:p>
        </p:txBody>
      </p:sp>
      <p:sp>
        <p:nvSpPr>
          <p:cNvPr id="10" name="Shape 352"/>
          <p:cNvSpPr txBox="1"/>
          <p:nvPr/>
        </p:nvSpPr>
        <p:spPr>
          <a:xfrm>
            <a:off x="3803876" y="4602301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 Category</a:t>
            </a:r>
            <a:r>
              <a:rPr lang="en" b="1" dirty="0"/>
              <a:t> that describe the phrase ask location</a:t>
            </a:r>
            <a:endParaRPr lang="en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ở đâu, chỗ nào,…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57200" y="4804393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308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B34DF-0BA1-4FFD-9D30-182E39F54A6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67588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758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352"/>
          <p:cNvSpPr txBox="1"/>
          <p:nvPr/>
        </p:nvSpPr>
        <p:spPr>
          <a:xfrm>
            <a:off x="3803876" y="2472073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</a:t>
            </a:r>
            <a:r>
              <a:rPr lang="en" b="1" dirty="0"/>
              <a:t> </a:t>
            </a:r>
            <a:r>
              <a:rPr lang="en" b="1" dirty="0">
                <a:solidFill>
                  <a:srgbClr val="FF0000"/>
                </a:solidFill>
              </a:rPr>
              <a:t>Category </a:t>
            </a:r>
            <a:r>
              <a:rPr lang="en" b="1" dirty="0"/>
              <a:t>that describe user </a:t>
            </a:r>
            <a:r>
              <a:rPr lang="en" b="1" dirty="0">
                <a:solidFill>
                  <a:srgbClr val="FF0000"/>
                </a:solidFill>
              </a:rPr>
              <a:t>action</a:t>
            </a:r>
            <a:r>
              <a:rPr lang="en" b="1" dirty="0"/>
              <a:t> and </a:t>
            </a:r>
            <a:r>
              <a:rPr lang="en" b="1" dirty="0">
                <a:solidFill>
                  <a:srgbClr val="FF0000"/>
                </a:solidFill>
              </a:rPr>
              <a:t>relating</a:t>
            </a:r>
            <a:r>
              <a:rPr lang="en" b="1" dirty="0"/>
              <a:t> to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ăn, tìm kiếm,..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457200" y="2674165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Action</a:t>
            </a:r>
          </a:p>
        </p:txBody>
      </p:sp>
      <p:sp>
        <p:nvSpPr>
          <p:cNvPr id="8" name="Shape 352"/>
          <p:cNvSpPr txBox="1"/>
          <p:nvPr/>
        </p:nvSpPr>
        <p:spPr>
          <a:xfrm>
            <a:off x="3803876" y="3526508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 Category</a:t>
            </a:r>
            <a:r>
              <a:rPr lang="en" b="1" dirty="0"/>
              <a:t> that describe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phở, hủ tiếu, bánh canh giò heo,…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57200" y="3728600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Food</a:t>
            </a:r>
          </a:p>
        </p:txBody>
      </p:sp>
      <p:sp>
        <p:nvSpPr>
          <p:cNvPr id="10" name="Shape 352"/>
          <p:cNvSpPr txBox="1"/>
          <p:nvPr/>
        </p:nvSpPr>
        <p:spPr>
          <a:xfrm>
            <a:off x="3803876" y="4602301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 Category</a:t>
            </a:r>
            <a:r>
              <a:rPr lang="en" b="1" dirty="0"/>
              <a:t> that describe the phrase ask location</a:t>
            </a:r>
            <a:endParaRPr lang="en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ở đâu, chỗ nào,…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57200" y="4804393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Where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457199" y="5868018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Delicious</a:t>
            </a:r>
          </a:p>
        </p:txBody>
      </p:sp>
      <p:sp>
        <p:nvSpPr>
          <p:cNvPr id="15" name="Shape 352"/>
          <p:cNvSpPr txBox="1"/>
          <p:nvPr/>
        </p:nvSpPr>
        <p:spPr>
          <a:xfrm>
            <a:off x="3803876" y="5634080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 Category</a:t>
            </a:r>
            <a:r>
              <a:rPr lang="en" b="1" dirty="0"/>
              <a:t> that describe the </a:t>
            </a:r>
            <a:r>
              <a:rPr lang="en" b="1" dirty="0">
                <a:solidFill>
                  <a:srgbClr val="FF0000"/>
                </a:solidFill>
              </a:rPr>
              <a:t>delicious</a:t>
            </a:r>
            <a:r>
              <a:rPr lang="en" b="1" dirty="0"/>
              <a:t> phrase about food</a:t>
            </a:r>
            <a:endParaRPr lang="en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ngon, tuyệt,…</a:t>
            </a:r>
            <a:endParaRPr lang="en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42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B34DF-0BA1-4FFD-9D30-182E39F54A6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67588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758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352"/>
          <p:cNvSpPr txBox="1"/>
          <p:nvPr/>
        </p:nvSpPr>
        <p:spPr>
          <a:xfrm>
            <a:off x="3803876" y="2472073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</a:t>
            </a:r>
            <a:r>
              <a:rPr lang="en" b="1" dirty="0"/>
              <a:t> </a:t>
            </a:r>
            <a:r>
              <a:rPr lang="en" b="1" dirty="0">
                <a:solidFill>
                  <a:srgbClr val="FF0000"/>
                </a:solidFill>
              </a:rPr>
              <a:t>Category </a:t>
            </a:r>
            <a:r>
              <a:rPr lang="en" b="1" dirty="0"/>
              <a:t>that describe user </a:t>
            </a:r>
            <a:r>
              <a:rPr lang="en" b="1" dirty="0">
                <a:solidFill>
                  <a:srgbClr val="FF0000"/>
                </a:solidFill>
              </a:rPr>
              <a:t>action</a:t>
            </a:r>
            <a:r>
              <a:rPr lang="en" b="1" dirty="0"/>
              <a:t> and </a:t>
            </a:r>
            <a:r>
              <a:rPr lang="en" b="1" dirty="0">
                <a:solidFill>
                  <a:srgbClr val="FF0000"/>
                </a:solidFill>
              </a:rPr>
              <a:t>relating</a:t>
            </a:r>
            <a:r>
              <a:rPr lang="en" b="1" dirty="0"/>
              <a:t> to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ăn, tìm kiếm,..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457200" y="2674165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Action</a:t>
            </a:r>
          </a:p>
        </p:txBody>
      </p:sp>
      <p:sp>
        <p:nvSpPr>
          <p:cNvPr id="8" name="Shape 352"/>
          <p:cNvSpPr txBox="1"/>
          <p:nvPr/>
        </p:nvSpPr>
        <p:spPr>
          <a:xfrm>
            <a:off x="3803876" y="3526508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 Category</a:t>
            </a:r>
            <a:r>
              <a:rPr lang="en" b="1" dirty="0"/>
              <a:t> that describe </a:t>
            </a:r>
            <a:r>
              <a:rPr lang="en" b="1" dirty="0">
                <a:solidFill>
                  <a:srgbClr val="FF0000"/>
                </a:solidFill>
              </a:rPr>
              <a:t>food</a:t>
            </a: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phở, hủ tiếu, bánh canh giò heo,…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57200" y="3728600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Food</a:t>
            </a:r>
          </a:p>
        </p:txBody>
      </p:sp>
      <p:sp>
        <p:nvSpPr>
          <p:cNvPr id="10" name="Shape 352"/>
          <p:cNvSpPr txBox="1"/>
          <p:nvPr/>
        </p:nvSpPr>
        <p:spPr>
          <a:xfrm>
            <a:off x="3803876" y="4602301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 Category</a:t>
            </a:r>
            <a:r>
              <a:rPr lang="en" b="1" dirty="0"/>
              <a:t> that describe the phrase ask location</a:t>
            </a:r>
            <a:endParaRPr lang="en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ở đâu, chỗ nào,…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57200" y="4804393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Where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457199" y="5868018"/>
            <a:ext cx="2804035" cy="57179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Delicious</a:t>
            </a:r>
          </a:p>
        </p:txBody>
      </p:sp>
      <p:sp>
        <p:nvSpPr>
          <p:cNvPr id="15" name="Shape 352"/>
          <p:cNvSpPr txBox="1"/>
          <p:nvPr/>
        </p:nvSpPr>
        <p:spPr>
          <a:xfrm>
            <a:off x="3803876" y="5634080"/>
            <a:ext cx="48828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 is a </a:t>
            </a:r>
            <a:r>
              <a:rPr lang="en" b="1" dirty="0">
                <a:solidFill>
                  <a:srgbClr val="FF0000"/>
                </a:solidFill>
              </a:rPr>
              <a:t>Lexical Category</a:t>
            </a:r>
            <a:r>
              <a:rPr lang="en" b="1" dirty="0"/>
              <a:t> that describe the </a:t>
            </a:r>
            <a:r>
              <a:rPr lang="en" b="1" dirty="0">
                <a:solidFill>
                  <a:srgbClr val="FF0000"/>
                </a:solidFill>
              </a:rPr>
              <a:t>delicious</a:t>
            </a:r>
            <a:r>
              <a:rPr lang="en" b="1" dirty="0"/>
              <a:t> phrase about food</a:t>
            </a:r>
            <a:endParaRPr lang="en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i="1" dirty="0"/>
              <a:t>Ex: ngon, tuyệt,…</a:t>
            </a:r>
            <a:endParaRPr lang="en" sz="1800" i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5008" y="5958315"/>
            <a:ext cx="2816226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840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B34DF-0BA1-4FFD-9D30-182E39F54A6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pic>
        <p:nvPicPr>
          <p:cNvPr id="67588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758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5263" y="2352675"/>
            <a:ext cx="2092325" cy="922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95263" y="3275013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5263" y="4198938"/>
            <a:ext cx="224155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122863"/>
            <a:ext cx="3078163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Delicious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66688" y="5626100"/>
            <a:ext cx="2816226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3006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154FC8-898A-4551-B935-74B7FC282260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6861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861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5263" y="2352675"/>
            <a:ext cx="2092325" cy="922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95263" y="3275013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5263" y="4198938"/>
            <a:ext cx="224155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122863"/>
            <a:ext cx="3108325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Delicious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66688" y="5626100"/>
            <a:ext cx="2816226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185342"/>
              </p:ext>
            </p:extLst>
          </p:nvPr>
        </p:nvGraphicFramePr>
        <p:xfrm>
          <a:off x="4999038" y="3094038"/>
          <a:ext cx="2163762" cy="183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199753381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DF76C6-3056-47E0-B257-8EB2A4B21D56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69636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6963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5263" y="2352675"/>
            <a:ext cx="2092325" cy="922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95263" y="3275013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5263" y="4198938"/>
            <a:ext cx="224155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122863"/>
            <a:ext cx="3017838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Delicious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66688" y="5626100"/>
            <a:ext cx="2816226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812378"/>
              </p:ext>
            </p:extLst>
          </p:nvPr>
        </p:nvGraphicFramePr>
        <p:xfrm>
          <a:off x="4999038" y="3094038"/>
          <a:ext cx="2163762" cy="183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199753381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4722813" y="3902075"/>
            <a:ext cx="2728912" cy="75882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DB6BB4-3A4E-488F-85C7-845955C5D31C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70660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7066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5263" y="2352675"/>
            <a:ext cx="2092325" cy="922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95263" y="3275013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5263" y="4198938"/>
            <a:ext cx="224155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137150"/>
            <a:ext cx="298767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Delicious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66688" y="5626100"/>
            <a:ext cx="2816226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70678" name="Straight Arrow Connector 5"/>
          <p:cNvCxnSpPr>
            <a:cxnSpLocks noChangeShapeType="1"/>
            <a:stCxn id="13" idx="1"/>
            <a:endCxn id="7" idx="3"/>
          </p:cNvCxnSpPr>
          <p:nvPr/>
        </p:nvCxnSpPr>
        <p:spPr bwMode="auto">
          <a:xfrm flipH="1" flipV="1">
            <a:off x="2287588" y="2814638"/>
            <a:ext cx="2435225" cy="146685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679" name="Straight Arrow Connector 14"/>
          <p:cNvCxnSpPr>
            <a:cxnSpLocks noChangeShapeType="1"/>
            <a:stCxn id="13" idx="1"/>
            <a:endCxn id="8" idx="3"/>
          </p:cNvCxnSpPr>
          <p:nvPr/>
        </p:nvCxnSpPr>
        <p:spPr bwMode="auto">
          <a:xfrm flipH="1" flipV="1">
            <a:off x="2287588" y="3736975"/>
            <a:ext cx="2435225" cy="544513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680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436813" y="4281488"/>
            <a:ext cx="2286000" cy="379412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681" name="Straight Arrow Connector 18"/>
          <p:cNvCxnSpPr>
            <a:cxnSpLocks noChangeShapeType="1"/>
            <a:stCxn id="13" idx="1"/>
            <a:endCxn id="11" idx="3"/>
          </p:cNvCxnSpPr>
          <p:nvPr/>
        </p:nvCxnSpPr>
        <p:spPr bwMode="auto">
          <a:xfrm flipH="1">
            <a:off x="2987675" y="4281488"/>
            <a:ext cx="1735138" cy="131762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69845"/>
              </p:ext>
            </p:extLst>
          </p:nvPr>
        </p:nvGraphicFramePr>
        <p:xfrm>
          <a:off x="4999038" y="3094038"/>
          <a:ext cx="2163762" cy="183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199753381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 bwMode="auto">
          <a:xfrm>
            <a:off x="4722813" y="3902075"/>
            <a:ext cx="2728912" cy="75882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/>
          <a:lstStyle/>
          <a:p>
            <a:pPr algn="r">
              <a:defRPr/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7334E-E44D-41BC-9B76-AFCA3B345C73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71684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7168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6900" y="4911725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475234"/>
              </p:ext>
            </p:extLst>
          </p:nvPr>
        </p:nvGraphicFramePr>
        <p:xfrm>
          <a:off x="561181" y="2731432"/>
          <a:ext cx="2163762" cy="183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199753381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Problem – Google Search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25B49-1147-47E8-A697-07927C26DCEC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1331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7638"/>
            <a:ext cx="2781300" cy="164782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7" y="3285732"/>
            <a:ext cx="2561771" cy="1759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946" y="37962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Keyword: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4482678" y="3886197"/>
            <a:ext cx="1110343" cy="279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71" y="1459933"/>
            <a:ext cx="2843829" cy="504779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7108371" y="1807029"/>
            <a:ext cx="468086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&quot;No&quot; Symbol 6"/>
          <p:cNvSpPr/>
          <p:nvPr/>
        </p:nvSpPr>
        <p:spPr bwMode="auto">
          <a:xfrm>
            <a:off x="6529371" y="1894703"/>
            <a:ext cx="1626085" cy="1248856"/>
          </a:xfrm>
          <a:prstGeom prst="noSmoking">
            <a:avLst>
              <a:gd name="adj" fmla="val 8248"/>
            </a:avLst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3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7334E-E44D-41BC-9B76-AFCA3B345C73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71684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7168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6900" y="4911725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61181" y="2731432"/>
          <a:ext cx="2163762" cy="183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1997533819"/>
                  </a:ext>
                </a:extLst>
              </a:tr>
            </a:tbl>
          </a:graphicData>
        </a:graphic>
      </p:graphicFrame>
      <p:cxnSp>
        <p:nvCxnSpPr>
          <p:cNvPr id="10" name="Straight Arrow Connector 5"/>
          <p:cNvCxnSpPr>
            <a:cxnSpLocks noChangeShapeType="1"/>
          </p:cNvCxnSpPr>
          <p:nvPr/>
        </p:nvCxnSpPr>
        <p:spPr bwMode="auto">
          <a:xfrm flipV="1">
            <a:off x="2689225" y="5364163"/>
            <a:ext cx="1074738" cy="952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8599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7334E-E44D-41BC-9B76-AFCA3B345C73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71684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7168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6900" y="4911725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61181" y="2731432"/>
          <a:ext cx="2163762" cy="183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1997533819"/>
                  </a:ext>
                </a:extLst>
              </a:tr>
            </a:tbl>
          </a:graphicData>
        </a:graphic>
      </p:graphicFrame>
      <p:cxnSp>
        <p:nvCxnSpPr>
          <p:cNvPr id="10" name="Straight Arrow Connector 5"/>
          <p:cNvCxnSpPr>
            <a:cxnSpLocks noChangeShapeType="1"/>
          </p:cNvCxnSpPr>
          <p:nvPr/>
        </p:nvCxnSpPr>
        <p:spPr bwMode="auto">
          <a:xfrm flipV="1">
            <a:off x="2689225" y="5364163"/>
            <a:ext cx="1074738" cy="952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2963863" y="4911725"/>
            <a:ext cx="6180137" cy="1447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Hủ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tiếu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phở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bánh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mì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409169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7334E-E44D-41BC-9B76-AFCA3B345C73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71684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7168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6900" y="4911725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61181" y="2731432"/>
          <a:ext cx="2163762" cy="183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1997533819"/>
                  </a:ext>
                </a:extLst>
              </a:tr>
            </a:tbl>
          </a:graphicData>
        </a:graphic>
      </p:graphicFrame>
      <p:cxnSp>
        <p:nvCxnSpPr>
          <p:cNvPr id="10" name="Straight Arrow Connector 5"/>
          <p:cNvCxnSpPr>
            <a:cxnSpLocks noChangeShapeType="1"/>
          </p:cNvCxnSpPr>
          <p:nvPr/>
        </p:nvCxnSpPr>
        <p:spPr bwMode="auto">
          <a:xfrm flipV="1">
            <a:off x="2689225" y="5364163"/>
            <a:ext cx="1074738" cy="952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2963863" y="4911725"/>
            <a:ext cx="6180137" cy="1447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Hủ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tiếu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phở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bánh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mì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,…</a:t>
            </a:r>
          </a:p>
        </p:txBody>
      </p:sp>
      <p:sp>
        <p:nvSpPr>
          <p:cNvPr id="12" name="Left Brace 4"/>
          <p:cNvSpPr>
            <a:spLocks/>
          </p:cNvSpPr>
          <p:nvPr/>
        </p:nvSpPr>
        <p:spPr bwMode="auto">
          <a:xfrm rot="5400000">
            <a:off x="5711826" y="2184400"/>
            <a:ext cx="715962" cy="4719637"/>
          </a:xfrm>
          <a:prstGeom prst="leftBrace">
            <a:avLst>
              <a:gd name="adj1" fmla="val 8332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961651"/>
              </p:ext>
            </p:extLst>
          </p:nvPr>
        </p:nvGraphicFramePr>
        <p:xfrm>
          <a:off x="5155324" y="2352675"/>
          <a:ext cx="2163763" cy="183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3960906136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Phrase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805929492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319543837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783222689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861626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7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7334E-E44D-41BC-9B76-AFCA3B345C73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pic>
        <p:nvPicPr>
          <p:cNvPr id="71684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4625"/>
            <a:ext cx="1695450" cy="620713"/>
          </a:xfrm>
        </p:spPr>
      </p:pic>
      <p:pic>
        <p:nvPicPr>
          <p:cNvPr id="7168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1417638"/>
            <a:ext cx="14049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6900" y="4911725"/>
            <a:ext cx="20923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61181" y="2731432"/>
          <a:ext cx="2163762" cy="183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2">
                  <a:extLst>
                    <a:ext uri="{9D8B030D-6E8A-4147-A177-3AD203B41FA5}">
                      <a16:colId xmlns="" xmlns:a16="http://schemas.microsoft.com/office/drawing/2014/main" val="457618872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Lexical Category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303965581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545554106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081926412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1997533819"/>
                  </a:ext>
                </a:extLst>
              </a:tr>
            </a:tbl>
          </a:graphicData>
        </a:graphic>
      </p:graphicFrame>
      <p:cxnSp>
        <p:nvCxnSpPr>
          <p:cNvPr id="10" name="Straight Arrow Connector 5"/>
          <p:cNvCxnSpPr>
            <a:cxnSpLocks noChangeShapeType="1"/>
          </p:cNvCxnSpPr>
          <p:nvPr/>
        </p:nvCxnSpPr>
        <p:spPr bwMode="auto">
          <a:xfrm flipV="1">
            <a:off x="2689225" y="5364163"/>
            <a:ext cx="1074738" cy="9525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2963863" y="4911725"/>
            <a:ext cx="6180137" cy="1447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Hủ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tiếu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phở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bánh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mì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,…</a:t>
            </a:r>
          </a:p>
        </p:txBody>
      </p:sp>
      <p:sp>
        <p:nvSpPr>
          <p:cNvPr id="12" name="Left Brace 4"/>
          <p:cNvSpPr>
            <a:spLocks/>
          </p:cNvSpPr>
          <p:nvPr/>
        </p:nvSpPr>
        <p:spPr bwMode="auto">
          <a:xfrm rot="5400000">
            <a:off x="5711826" y="2184400"/>
            <a:ext cx="715962" cy="4719637"/>
          </a:xfrm>
          <a:prstGeom prst="leftBrace">
            <a:avLst>
              <a:gd name="adj1" fmla="val 8332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155324" y="2352675"/>
          <a:ext cx="2163763" cy="183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3763">
                  <a:extLst>
                    <a:ext uri="{9D8B030D-6E8A-4147-A177-3AD203B41FA5}">
                      <a16:colId xmlns="" xmlns:a16="http://schemas.microsoft.com/office/drawing/2014/main" val="3960906136"/>
                    </a:ext>
                  </a:extLst>
                </a:gridCol>
              </a:tblGrid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Phrase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2805929492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3319543837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783222689"/>
                  </a:ext>
                </a:extLst>
              </a:tr>
              <a:tr h="45984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91427" marR="91427" marT="45700" marB="45700"/>
                </a:tc>
                <a:extLst>
                  <a:ext uri="{0D108BD9-81ED-4DB2-BD59-A6C34878D82A}">
                    <a16:rowId xmlns="" xmlns:a16="http://schemas.microsoft.com/office/drawing/2014/main" val="861626527"/>
                  </a:ext>
                </a:extLst>
              </a:tr>
            </a:tbl>
          </a:graphicData>
        </a:graphic>
      </p:graphicFrame>
      <p:cxnSp>
        <p:nvCxnSpPr>
          <p:cNvPr id="13" name="Straight Connector 11"/>
          <p:cNvCxnSpPr>
            <a:cxnSpLocks noChangeShapeType="1"/>
            <a:endCxn id="2" idx="1"/>
          </p:cNvCxnSpPr>
          <p:nvPr/>
        </p:nvCxnSpPr>
        <p:spPr bwMode="auto">
          <a:xfrm>
            <a:off x="2689225" y="3208338"/>
            <a:ext cx="2466099" cy="64029"/>
          </a:xfrm>
          <a:prstGeom prst="line">
            <a:avLst/>
          </a:prstGeom>
          <a:noFill/>
          <a:ln w="12700" cap="sq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822575" y="28384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dirty="0"/>
              <a:t>1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400550" y="2906713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/>
              <a:t>0…*</a:t>
            </a:r>
          </a:p>
        </p:txBody>
      </p:sp>
    </p:spTree>
    <p:extLst>
      <p:ext uri="{BB962C8B-B14F-4D97-AF65-F5344CB8AC3E}">
        <p14:creationId xmlns:p14="http://schemas.microsoft.com/office/powerpoint/2010/main" val="3571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</p:spTree>
    <p:extLst>
      <p:ext uri="{BB962C8B-B14F-4D97-AF65-F5344CB8AC3E}">
        <p14:creationId xmlns:p14="http://schemas.microsoft.com/office/powerpoint/2010/main" val="39403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4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Shape 1996"/>
          <p:cNvSpPr txBox="1"/>
          <p:nvPr/>
        </p:nvSpPr>
        <p:spPr>
          <a:xfrm>
            <a:off x="770100" y="6025915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400" b="1" dirty="0">
                <a:solidFill>
                  <a:srgbClr val="00D900"/>
                </a:solidFill>
              </a:rPr>
              <a:t>✓ </a:t>
            </a:r>
            <a:r>
              <a:rPr lang="en" sz="2400" dirty="0"/>
              <a:t>M</a:t>
            </a:r>
            <a:r>
              <a:rPr lang="en-US" sz="2400" dirty="0" err="1"/>
              <a:t>apping</a:t>
            </a:r>
            <a:r>
              <a:rPr lang="en-US" sz="2400" dirty="0"/>
              <a:t> natural language phrases to canonical phrases that capture their meaning.</a:t>
            </a:r>
            <a:endParaRPr lang="en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8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Shape 1996"/>
          <p:cNvSpPr txBox="1"/>
          <p:nvPr/>
        </p:nvSpPr>
        <p:spPr>
          <a:xfrm>
            <a:off x="770100" y="6025915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400" b="1" dirty="0">
                <a:solidFill>
                  <a:srgbClr val="00D900"/>
                </a:solidFill>
              </a:rPr>
              <a:t>✓ </a:t>
            </a:r>
            <a:r>
              <a:rPr lang="en" sz="2400" dirty="0"/>
              <a:t>M</a:t>
            </a:r>
            <a:r>
              <a:rPr lang="en-US" sz="2400" dirty="0" err="1"/>
              <a:t>apping</a:t>
            </a:r>
            <a:r>
              <a:rPr lang="en-US" sz="2400" dirty="0"/>
              <a:t> natural language phrases to canonical phrases that capture their meaning.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669659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5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haroni" pitchFamily="2" charset="0"/>
                <a:cs typeface="Aharoni" pitchFamily="2" charset="0"/>
                <a:sym typeface="Wingdings 3" panose="05040102010807070707" pitchFamily="18" charset="2"/>
              </a:rPr>
              <a:t> Natural Language Processing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B0237-B42B-40F9-86D5-50F5E05C4A72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0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3095" y="3673474"/>
            <a:ext cx="1695450" cy="620713"/>
          </a:xfrm>
        </p:spPr>
      </p:pic>
      <p:sp>
        <p:nvSpPr>
          <p:cNvPr id="3" name="Round Diagonal Corner Rectangle 2"/>
          <p:cNvSpPr/>
          <p:nvPr/>
        </p:nvSpPr>
        <p:spPr bwMode="auto">
          <a:xfrm>
            <a:off x="1527119" y="2213927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Entities</a:t>
            </a:r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 bwMode="auto">
          <a:xfrm flipV="1">
            <a:off x="2230820" y="2734189"/>
            <a:ext cx="7883" cy="93928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Shape 1996"/>
          <p:cNvSpPr txBox="1"/>
          <p:nvPr/>
        </p:nvSpPr>
        <p:spPr>
          <a:xfrm>
            <a:off x="770100" y="6025915"/>
            <a:ext cx="79167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2400" b="1" dirty="0">
                <a:solidFill>
                  <a:srgbClr val="00D900"/>
                </a:solidFill>
              </a:rPr>
              <a:t>✓ </a:t>
            </a:r>
            <a:r>
              <a:rPr lang="en" sz="2400" dirty="0"/>
              <a:t>M</a:t>
            </a:r>
            <a:r>
              <a:rPr lang="en-US" sz="2400" dirty="0" err="1"/>
              <a:t>apping</a:t>
            </a:r>
            <a:r>
              <a:rPr lang="en-US" sz="2400" dirty="0"/>
              <a:t> natural language phrases to canonical phrases that capture their meaning.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669659" y="1794904"/>
            <a:ext cx="4461641" cy="4377854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41" y="3404392"/>
            <a:ext cx="11588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 Diagonal Corner Rectangle 12"/>
          <p:cNvSpPr/>
          <p:nvPr/>
        </p:nvSpPr>
        <p:spPr bwMode="auto">
          <a:xfrm>
            <a:off x="6196777" y="2213926"/>
            <a:ext cx="1407402" cy="935439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Lexical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Category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Round Diagonal Corner Rectangle 13"/>
          <p:cNvSpPr/>
          <p:nvPr/>
        </p:nvSpPr>
        <p:spPr bwMode="auto">
          <a:xfrm>
            <a:off x="7601907" y="3723698"/>
            <a:ext cx="1407402" cy="520262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Phrase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>
            <a:endCxn id="13" idx="1"/>
          </p:cNvCxnSpPr>
          <p:nvPr/>
        </p:nvCxnSpPr>
        <p:spPr bwMode="auto">
          <a:xfrm flipV="1">
            <a:off x="6873766" y="3149365"/>
            <a:ext cx="26712" cy="25502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4" idx="2"/>
          </p:cNvCxnSpPr>
          <p:nvPr/>
        </p:nvCxnSpPr>
        <p:spPr bwMode="auto">
          <a:xfrm flipV="1">
            <a:off x="7479916" y="3983829"/>
            <a:ext cx="121991" cy="4847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5151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默认设计模板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2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Show2">
      <a:majorFont>
        <a:latin typeface="Arial"/>
        <a:ea typeface="SimSun"/>
        <a:cs typeface=""/>
      </a:majorFont>
      <a:minorFont>
        <a:latin typeface="Calibri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food-ppt-template-001</Template>
  <TotalTime>15494</TotalTime>
  <Words>8885</Words>
  <Application>Microsoft Macintosh PowerPoint</Application>
  <PresentationFormat>On-screen Show (4:3)</PresentationFormat>
  <Paragraphs>4235</Paragraphs>
  <Slides>370</Slides>
  <Notes>155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370</vt:i4>
      </vt:variant>
    </vt:vector>
  </HeadingPairs>
  <TitlesOfParts>
    <vt:vector size="382" baseType="lpstr">
      <vt:lpstr>Aharoni</vt:lpstr>
      <vt:lpstr>Calibri</vt:lpstr>
      <vt:lpstr>Cambria</vt:lpstr>
      <vt:lpstr>Cambria Math</vt:lpstr>
      <vt:lpstr>SimSun</vt:lpstr>
      <vt:lpstr>Times New Roman</vt:lpstr>
      <vt:lpstr>Wingdings</vt:lpstr>
      <vt:lpstr>Wingdings 3</vt:lpstr>
      <vt:lpstr>Arial</vt:lpstr>
      <vt:lpstr>默认设计模板</vt:lpstr>
      <vt:lpstr>Show2</vt:lpstr>
      <vt:lpstr>1_默认设计模板</vt:lpstr>
      <vt:lpstr>Place Suggesting Intelligent Bot</vt:lpstr>
      <vt:lpstr> Overview</vt:lpstr>
      <vt:lpstr>PROBLEMS</vt:lpstr>
      <vt:lpstr> Problem</vt:lpstr>
      <vt:lpstr> Problem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Google Search</vt:lpstr>
      <vt:lpstr> Problem – Facebook ask friend</vt:lpstr>
      <vt:lpstr> Problem – Facebook ask friend</vt:lpstr>
      <vt:lpstr> Problem – Facebook ask friend</vt:lpstr>
      <vt:lpstr> Problem – Facebook ask friend</vt:lpstr>
      <vt:lpstr> Problem – Facebook ask friend</vt:lpstr>
      <vt:lpstr> Problem – Facebook ask friend</vt:lpstr>
      <vt:lpstr> Problem – Facebook ask friend</vt:lpstr>
      <vt:lpstr> Problem – Facebook ask friend</vt:lpstr>
      <vt:lpstr> Problem – Facebook ask friend</vt:lpstr>
      <vt:lpstr> Problem – Facebook ask friend</vt:lpstr>
      <vt:lpstr> Problem – Facebook ask friend</vt:lpstr>
      <vt:lpstr> Problem – Facebook ask friend</vt:lpstr>
      <vt:lpstr>PowerPoint Presentation</vt:lpstr>
      <vt:lpstr>This is  OUR PROPOSAL</vt:lpstr>
      <vt:lpstr> Technology</vt:lpstr>
      <vt:lpstr> Technology</vt:lpstr>
      <vt:lpstr> Technology</vt:lpstr>
      <vt:lpstr> Technology</vt:lpstr>
      <vt:lpstr> Technology</vt:lpstr>
      <vt:lpstr> Technology</vt:lpstr>
      <vt:lpstr> Technology</vt:lpstr>
      <vt:lpstr> Technology</vt:lpstr>
      <vt:lpstr> Technology</vt:lpstr>
      <vt:lpstr> Our proposal – For facebook Users</vt:lpstr>
      <vt:lpstr> Our proposal – For facebook Users</vt:lpstr>
      <vt:lpstr> Our proposal – For facebook Users</vt:lpstr>
      <vt:lpstr> Our proposal – For facebook Users</vt:lpstr>
      <vt:lpstr> Our proposal – For facebook Users</vt:lpstr>
      <vt:lpstr> Our proposal – For facebook Users</vt:lpstr>
      <vt:lpstr> Our proposal – For facebook Users</vt:lpstr>
      <vt:lpstr> Our proposal – For facebook Users</vt:lpstr>
      <vt:lpstr>FEATURE EXPLANATION</vt:lpstr>
      <vt:lpstr>Natural Language Processing &amp; Training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Training</vt:lpstr>
      <vt:lpstr> Training</vt:lpstr>
      <vt:lpstr> Training</vt:lpstr>
      <vt:lpstr> Training</vt:lpstr>
      <vt:lpstr> Training</vt:lpstr>
      <vt:lpstr> Training</vt:lpstr>
      <vt:lpstr> Training</vt:lpstr>
      <vt:lpstr> Training</vt:lpstr>
      <vt:lpstr> Training</vt:lpstr>
      <vt:lpstr> Training</vt:lpstr>
      <vt:lpstr> Training</vt:lpstr>
      <vt:lpstr>Demo</vt:lpstr>
      <vt:lpstr> Training</vt:lpstr>
      <vt:lpstr> Training</vt:lpstr>
      <vt:lpstr> Training</vt:lpstr>
      <vt:lpstr> Training</vt:lpstr>
      <vt:lpstr> Training</vt:lpstr>
      <vt:lpstr> Training</vt:lpstr>
      <vt:lpstr> Training</vt:lpstr>
      <vt:lpstr> Training - Pattern Suggestion Algorithm</vt:lpstr>
      <vt:lpstr> Training - Pattern Suggestion Algorithm</vt:lpstr>
      <vt:lpstr> Training - Pattern Suggestion Algorithm</vt:lpstr>
      <vt:lpstr> Training - Pattern Suggestion Algorithm</vt:lpstr>
      <vt:lpstr> Training - Pattern Suggestion Algorithm</vt:lpstr>
      <vt:lpstr> Training - Pattern Suggestion Algorithm</vt:lpstr>
      <vt:lpstr> Training - Pattern Suggestion Algorithm</vt:lpstr>
      <vt:lpstr> Pattern - Suggestion Algorithm</vt:lpstr>
      <vt:lpstr> Pattern - Suggestion Algorithm</vt:lpstr>
      <vt:lpstr> Pattern - Suggestion Algorithm</vt:lpstr>
      <vt:lpstr> Training</vt:lpstr>
      <vt:lpstr>Demo</vt:lpstr>
      <vt:lpstr> Training - Intent</vt:lpstr>
      <vt:lpstr> Training - Intent</vt:lpstr>
      <vt:lpstr> Training - Intent</vt:lpstr>
      <vt:lpstr> Training - Intent</vt:lpstr>
      <vt:lpstr> Training - Intent</vt:lpstr>
      <vt:lpstr> Training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Natural Language Processing</vt:lpstr>
      <vt:lpstr> Training</vt:lpstr>
      <vt:lpstr> Training</vt:lpstr>
      <vt:lpstr> Training</vt:lpstr>
      <vt:lpstr> Training</vt:lpstr>
      <vt:lpstr> Training</vt:lpstr>
      <vt:lpstr>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 Data diversification</vt:lpstr>
      <vt:lpstr>Demo</vt:lpstr>
      <vt:lpstr>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 Nearby algorithm</vt:lpstr>
      <vt:lpstr>Demo</vt:lpstr>
      <vt:lpstr>Manage Log</vt:lpstr>
      <vt:lpstr> Manage Log- Scenario</vt:lpstr>
      <vt:lpstr> Manage Log- Scenario</vt:lpstr>
      <vt:lpstr> Manage Log- Scenario</vt:lpstr>
      <vt:lpstr> Manage Log- Scenario</vt:lpstr>
      <vt:lpstr> Manage Log- Scenario</vt:lpstr>
      <vt:lpstr> Manage Log- Scenario</vt:lpstr>
      <vt:lpstr> Manage Log- Scenario</vt:lpstr>
      <vt:lpstr> Manage Log- Scenario</vt:lpstr>
      <vt:lpstr> Manage Log- Scenario</vt:lpstr>
      <vt:lpstr> Manage Log- Scenario</vt:lpstr>
      <vt:lpstr> Manage Log- Scenario</vt:lpstr>
      <vt:lpstr> Manage Log- Scenario</vt:lpstr>
      <vt:lpstr> Manage Log- Scenario</vt:lpstr>
      <vt:lpstr> Manage Log- Solution</vt:lpstr>
      <vt:lpstr> Manage Log- Solution</vt:lpstr>
      <vt:lpstr> Manage Log- Solution</vt:lpstr>
      <vt:lpstr> Manage Log- Solution</vt:lpstr>
      <vt:lpstr> Manage Log- Solution</vt:lpstr>
      <vt:lpstr> Manage Log- Solution</vt:lpstr>
      <vt:lpstr> Manage Log- Solution</vt:lpstr>
      <vt:lpstr> Manage Log- Solution</vt:lpstr>
      <vt:lpstr> Manage Log- Solution</vt:lpstr>
      <vt:lpstr> Manage Log- Solution</vt:lpstr>
      <vt:lpstr> Manage Log</vt:lpstr>
      <vt:lpstr> Manage Log</vt:lpstr>
      <vt:lpstr> Manage Log</vt:lpstr>
      <vt:lpstr> Manage Log</vt:lpstr>
      <vt:lpstr> Manage Log</vt:lpstr>
      <vt:lpstr> Manage Log</vt:lpstr>
      <vt:lpstr> Manage Log</vt:lpstr>
      <vt:lpstr> Manage Log</vt:lpstr>
      <vt:lpstr>Demo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Algorithm – Sentence compare</vt:lpstr>
      <vt:lpstr> Manage Log</vt:lpstr>
      <vt:lpstr> Manage Log</vt:lpstr>
      <vt:lpstr> Manage Log</vt:lpstr>
      <vt:lpstr> Manage Log</vt:lpstr>
      <vt:lpstr> Additional Features</vt:lpstr>
      <vt:lpstr> Additional Features</vt:lpstr>
      <vt:lpstr> Additional Features</vt:lpstr>
      <vt:lpstr> Additional Features</vt:lpstr>
      <vt:lpstr> Additional Features</vt:lpstr>
      <vt:lpstr> Additional Features</vt:lpstr>
      <vt:lpstr> Additional Features</vt:lpstr>
      <vt:lpstr>Demo</vt:lpstr>
      <vt:lpstr> Our Features</vt:lpstr>
      <vt:lpstr> Our Features</vt:lpstr>
      <vt:lpstr> Our Features</vt:lpstr>
      <vt:lpstr> Our Features</vt:lpstr>
      <vt:lpstr> Our Features</vt:lpstr>
      <vt:lpstr> Our Features</vt:lpstr>
      <vt:lpstr> Our Features</vt:lpstr>
      <vt:lpstr> Our Features</vt:lpstr>
      <vt:lpstr> Our Features</vt:lpstr>
      <vt:lpstr> Our Features</vt:lpstr>
      <vt:lpstr>Advantage/ Disadvantage</vt:lpstr>
      <vt:lpstr> Advantage</vt:lpstr>
      <vt:lpstr> Advantage</vt:lpstr>
      <vt:lpstr> Advantage</vt:lpstr>
      <vt:lpstr> Disadvantage</vt:lpstr>
      <vt:lpstr> Disadvantage</vt:lpstr>
      <vt:lpstr> Disadvantage</vt:lpstr>
      <vt:lpstr> Disadvantage</vt:lpstr>
      <vt:lpstr> Disadvantage</vt:lpstr>
      <vt:lpstr>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 Future plan</vt:lpstr>
      <vt:lpstr>Thanks for your attention! 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Dat Huynh</dc:creator>
  <cp:lastModifiedBy>Microsoft Office User</cp:lastModifiedBy>
  <cp:revision>716</cp:revision>
  <dcterms:created xsi:type="dcterms:W3CDTF">2016-04-19T06:38:36Z</dcterms:created>
  <dcterms:modified xsi:type="dcterms:W3CDTF">2016-08-21T12:37:09Z</dcterms:modified>
</cp:coreProperties>
</file>